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6" r:id="rId2"/>
    <p:sldId id="328" r:id="rId3"/>
    <p:sldId id="329" r:id="rId4"/>
    <p:sldId id="330" r:id="rId5"/>
    <p:sldId id="362" r:id="rId6"/>
    <p:sldId id="352" r:id="rId7"/>
    <p:sldId id="332" r:id="rId8"/>
    <p:sldId id="333" r:id="rId9"/>
    <p:sldId id="355" r:id="rId10"/>
    <p:sldId id="303" r:id="rId11"/>
    <p:sldId id="336" r:id="rId12"/>
    <p:sldId id="356" r:id="rId13"/>
    <p:sldId id="337" r:id="rId14"/>
    <p:sldId id="361" r:id="rId15"/>
    <p:sldId id="357" r:id="rId16"/>
    <p:sldId id="364" r:id="rId17"/>
    <p:sldId id="339" r:id="rId18"/>
    <p:sldId id="363" r:id="rId19"/>
    <p:sldId id="344" r:id="rId20"/>
    <p:sldId id="359" r:id="rId21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64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A3F34A0-C0CE-41EE-922C-6D80C9F22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xmlns="" id="{5500F98F-5CD4-47D3-B2A9-4587A7303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xmlns="" id="{FDF82493-F516-4F10-A0BC-419446102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C1D-F205-4169-AA8B-85AA748026FB}" type="datetimeFigureOut">
              <a:rPr lang="lt-LT" smtClean="0"/>
              <a:t>2020-04-23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083F7160-A31B-4D21-98AF-B169CC659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xmlns="" id="{8C1CA46E-1321-4340-8676-C9DD0CA35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D71C-94C5-463F-9A22-025B025A401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2423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450350E4-8729-4C55-9CAA-FC2910399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xmlns="" id="{B6B71C2B-D614-4ED9-8A97-90ABAC197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xmlns="" id="{286F665A-7DDA-44AB-A7A6-62DA22826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C1D-F205-4169-AA8B-85AA748026FB}" type="datetimeFigureOut">
              <a:rPr lang="lt-LT" smtClean="0"/>
              <a:t>2020-04-23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0142FE1C-2AE5-460A-8382-71225FD3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xmlns="" id="{9565D640-26D7-428A-8209-5CBBBEFA4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D71C-94C5-463F-9A22-025B025A401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4768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xmlns="" id="{E252681E-3784-4DA5-A831-51894D2ED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xmlns="" id="{D05A652E-9BA9-4A18-AB97-BD938FDE5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xmlns="" id="{891EC7D0-64ED-4BF6-A000-96DBDB3D9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C1D-F205-4169-AA8B-85AA748026FB}" type="datetimeFigureOut">
              <a:rPr lang="lt-LT" smtClean="0"/>
              <a:t>2020-04-23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A689D529-5607-4CA2-9F3D-7011F6DD8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xmlns="" id="{C25A8B0E-FB89-41A8-B070-F68E8F062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D71C-94C5-463F-9A22-025B025A401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3659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4139F8BD-8FD8-44E1-823E-5785E2A22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F90FD211-7841-41F1-BF4F-14CE3E03A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xmlns="" id="{E2BD1042-4126-4DCA-926C-8FF08BCB3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C1D-F205-4169-AA8B-85AA748026FB}" type="datetimeFigureOut">
              <a:rPr lang="lt-LT" smtClean="0"/>
              <a:t>2020-04-23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88DD0C11-D314-4633-A774-D67A75825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xmlns="" id="{9AA20A9F-5594-4A6A-8EF6-434A2E316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D71C-94C5-463F-9A22-025B025A401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63718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9F8225EE-D740-425D-B6E8-0831FFE9C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9B01039E-2E3C-48A8-BA3C-B389C1E6A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xmlns="" id="{959FBA1F-72BE-458B-B4EE-496072805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C1D-F205-4169-AA8B-85AA748026FB}" type="datetimeFigureOut">
              <a:rPr lang="lt-LT" smtClean="0"/>
              <a:t>2020-04-23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4A67C955-A6A7-46B5-8E77-B9E5267FD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xmlns="" id="{9C8F10C6-F478-4CDB-807F-EB3BAB19A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D71C-94C5-463F-9A22-025B025A401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8334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F9438F2F-0F87-4202-B5C0-6E5B65F05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796CB47C-F46A-4C1D-B93A-C63E55D895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xmlns="" id="{65168646-EBAE-475A-B82E-3EE3BF352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xmlns="" id="{215A7A23-A49E-4CF5-ADD9-5633BC7B9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C1D-F205-4169-AA8B-85AA748026FB}" type="datetimeFigureOut">
              <a:rPr lang="lt-LT" smtClean="0"/>
              <a:t>2020-04-23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xmlns="" id="{538FAB8F-D56A-4E23-BBA6-A46592041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xmlns="" id="{F484C540-B8C6-45E4-96EB-96E1C8911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D71C-94C5-463F-9A22-025B025A401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816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C6CEC336-D4C0-4FDD-9D1F-A145CD6C3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4B40491D-E1FE-4434-B297-17F63A58A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xmlns="" id="{076540D9-3189-464C-BA1D-0F63D4307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xmlns="" id="{5374E768-FC06-4C86-AC7C-ED18ADD937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xmlns="" id="{6EE19D44-97C9-40CD-AF8E-C2EBBEFF0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xmlns="" id="{24FABB0E-E7A0-4BB9-9FE5-DD1631321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C1D-F205-4169-AA8B-85AA748026FB}" type="datetimeFigureOut">
              <a:rPr lang="lt-LT" smtClean="0"/>
              <a:t>2020-04-23</a:t>
            </a:fld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xmlns="" id="{03659A94-779E-4A27-988F-D679C77EE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xmlns="" id="{1227C3E9-6714-4A6D-8E96-583975836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D71C-94C5-463F-9A22-025B025A401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1365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31793687-D5D6-4956-AD4B-16D023C54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xmlns="" id="{38ABA669-22ED-4165-A86E-C485C417F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C1D-F205-4169-AA8B-85AA748026FB}" type="datetimeFigureOut">
              <a:rPr lang="lt-LT" smtClean="0"/>
              <a:t>2020-04-23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6BD37760-987F-48C7-A760-CD3EFD03A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xmlns="" id="{1AA6EA14-5C91-4540-9756-4086153E3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D71C-94C5-463F-9A22-025B025A401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6399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xmlns="" id="{ADF6250A-A208-4CCA-9BB2-D6D9DD85F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C1D-F205-4169-AA8B-85AA748026FB}" type="datetimeFigureOut">
              <a:rPr lang="lt-LT" smtClean="0"/>
              <a:t>2020-04-23</a:t>
            </a:fld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AD731154-E947-4FEE-973E-5F2F02E89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xmlns="" id="{75808818-CAA8-4A65-8995-26ECE6E0F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D71C-94C5-463F-9A22-025B025A401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3656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BEC5C672-E220-426E-83BD-6046350FB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2A922A5B-9E60-45B0-AB8A-AE217E78C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xmlns="" id="{1E1E8773-306E-4C56-9A7E-F18A69BAD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xmlns="" id="{E42B8409-9BDB-4B64-B02D-DF5E07194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C1D-F205-4169-AA8B-85AA748026FB}" type="datetimeFigureOut">
              <a:rPr lang="lt-LT" smtClean="0"/>
              <a:t>2020-04-23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xmlns="" id="{AE5E7EF6-0596-43BE-A191-683EBC9D3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xmlns="" id="{6912BA94-28AA-4DE9-AED7-8A52378F7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D71C-94C5-463F-9A22-025B025A401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70165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40D4C23A-75A7-44F0-B5D5-EC1C8202B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xmlns="" id="{9A57E130-7472-4081-A7B0-9985F0A6A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xmlns="" id="{58CF13D8-2FE4-4348-A294-3EB2B558F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xmlns="" id="{6D80FF25-CCC9-4548-9E39-A596A7E6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C1D-F205-4169-AA8B-85AA748026FB}" type="datetimeFigureOut">
              <a:rPr lang="lt-LT" smtClean="0"/>
              <a:t>2020-04-23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xmlns="" id="{6611AAB3-90AF-4188-984B-8FA2CA437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xmlns="" id="{3E693C2B-B0F5-4735-9A63-259A7FB6F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D71C-94C5-463F-9A22-025B025A401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234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xmlns="" id="{7D16002A-5A61-4CBE-9805-863880F8F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9E024C40-77E4-4496-BED4-B45F63F81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xmlns="" id="{3E250102-4657-4360-A1C7-360DDF9C41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E8C1D-F205-4169-AA8B-85AA748026FB}" type="datetimeFigureOut">
              <a:rPr lang="lt-LT" smtClean="0"/>
              <a:t>2020-04-23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3388F92C-6789-4D7C-905F-F7D11CBB9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xmlns="" id="{F311EEBE-ADEA-4485-B7B1-97A4AA61D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8D71C-94C5-463F-9A22-025B025A401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7741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KiIVAGWTs2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hdphoto" Target="../media/hdphoto4.wdp"/><Relationship Id="rId7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s://www.youtube.com/watch?v=OX00rPrzRP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s://www.vaikams.lt/filmukai/mama-filmukas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hyperlink" Target="https://www.youtube.com/watch?v=hAAA1ru7tX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s://www.youtube.com/watch?v=BlVWcbQaujQ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hyperlink" Target="https://www.youtube.com/watch?v=lqGLS6DW-x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aveikslėlis 3" descr="C:\Users\inf2\Pictures\pav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48" b="53009"/>
          <a:stretch/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tačiakampis 4">
            <a:extLst>
              <a:ext uri="{FF2B5EF4-FFF2-40B4-BE49-F238E27FC236}">
                <a16:creationId xmlns:a16="http://schemas.microsoft.com/office/drawing/2014/main" xmlns="" id="{4AA72FBD-6077-4371-B239-D66B0353EAF2}"/>
              </a:ext>
            </a:extLst>
          </p:cNvPr>
          <p:cNvSpPr/>
          <p:nvPr/>
        </p:nvSpPr>
        <p:spPr>
          <a:xfrm>
            <a:off x="1770185" y="266561"/>
            <a:ext cx="817684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200" b="1" dirty="0"/>
              <a:t>     Varėnos „Pasakos“ vaikų lopšelis-darželis</a:t>
            </a:r>
          </a:p>
          <a:p>
            <a:pPr algn="ctr"/>
            <a:endParaRPr lang="lt-LT" sz="3200" b="1" dirty="0"/>
          </a:p>
          <a:p>
            <a:pPr algn="ctr"/>
            <a:r>
              <a:rPr lang="lt-LT" sz="3200" b="1" dirty="0"/>
              <a:t>	 „Kačiukų“ grupė</a:t>
            </a:r>
          </a:p>
          <a:p>
            <a:endParaRPr lang="lt-LT" dirty="0"/>
          </a:p>
        </p:txBody>
      </p:sp>
      <p:sp>
        <p:nvSpPr>
          <p:cNvPr id="6" name="Pavadinimas 1">
            <a:extLst>
              <a:ext uri="{FF2B5EF4-FFF2-40B4-BE49-F238E27FC236}">
                <a16:creationId xmlns:a16="http://schemas.microsoft.com/office/drawing/2014/main" xmlns="" id="{A1F52398-5FC2-4350-8D7C-D0B86FCCC578}"/>
              </a:ext>
            </a:extLst>
          </p:cNvPr>
          <p:cNvSpPr txBox="1">
            <a:spLocks/>
          </p:cNvSpPr>
          <p:nvPr/>
        </p:nvSpPr>
        <p:spPr>
          <a:xfrm>
            <a:off x="3669323" y="5889137"/>
            <a:ext cx="6482862" cy="582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400" b="1" dirty="0">
                <a:latin typeface="+mn-lt"/>
              </a:rPr>
              <a:t>2020-04-27 – 2020-04-30</a:t>
            </a:r>
            <a:endParaRPr lang="en-US" sz="2400" b="1" dirty="0">
              <a:latin typeface="+mn-lt"/>
            </a:endParaRPr>
          </a:p>
        </p:txBody>
      </p:sp>
      <p:pic>
        <p:nvPicPr>
          <p:cNvPr id="1028" name="Picture 4" descr="✓ Les assistantes maternelles Agrées - Courdemanch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68" y="2402780"/>
            <a:ext cx="5893532" cy="367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217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034550B5-F997-4E61-A328-A95EA98C2C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xmlns="" id="{806475A9-0639-4419-AEC1-8E2E88C5B2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tačiakampis 5">
            <a:extLst>
              <a:ext uri="{FF2B5EF4-FFF2-40B4-BE49-F238E27FC236}">
                <a16:creationId xmlns:a16="http://schemas.microsoft.com/office/drawing/2014/main" xmlns="" id="{4AA72FBD-6077-4371-B239-D66B0353EAF2}"/>
              </a:ext>
            </a:extLst>
          </p:cNvPr>
          <p:cNvSpPr/>
          <p:nvPr/>
        </p:nvSpPr>
        <p:spPr>
          <a:xfrm>
            <a:off x="506094" y="-662612"/>
            <a:ext cx="892999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lt-LT" sz="2800" b="1" dirty="0"/>
          </a:p>
          <a:p>
            <a:pPr lvl="0" algn="ctr">
              <a:lnSpc>
                <a:spcPct val="150000"/>
              </a:lnSpc>
            </a:pPr>
            <a:endParaRPr lang="lt-LT" sz="2800" b="1" dirty="0"/>
          </a:p>
          <a:p>
            <a:pPr algn="ctr"/>
            <a:endParaRPr lang="lt-LT" sz="2400" b="1" dirty="0"/>
          </a:p>
        </p:txBody>
      </p:sp>
      <p:sp>
        <p:nvSpPr>
          <p:cNvPr id="4" name="Stačiakampis 3">
            <a:extLst>
              <a:ext uri="{FF2B5EF4-FFF2-40B4-BE49-F238E27FC236}">
                <a16:creationId xmlns:a16="http://schemas.microsoft.com/office/drawing/2014/main" xmlns="" id="{E0E695A0-8DE2-487A-B85B-33EBF8991257}"/>
              </a:ext>
            </a:extLst>
          </p:cNvPr>
          <p:cNvSpPr/>
          <p:nvPr/>
        </p:nvSpPr>
        <p:spPr>
          <a:xfrm>
            <a:off x="239487" y="2849217"/>
            <a:ext cx="740228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lt-LT" sz="2800" b="1" dirty="0"/>
          </a:p>
          <a:p>
            <a:pPr algn="ctr">
              <a:lnSpc>
                <a:spcPct val="150000"/>
              </a:lnSpc>
            </a:pPr>
            <a:r>
              <a:rPr lang="lt-LT" sz="2800" b="1" dirty="0"/>
              <a:t>Dainelė „Pavasaris“</a:t>
            </a:r>
          </a:p>
          <a:p>
            <a:pPr>
              <a:lnSpc>
                <a:spcPct val="150000"/>
              </a:lnSpc>
            </a:pPr>
            <a:r>
              <a:rPr lang="lt-LT" sz="2600" b="1" dirty="0">
                <a:hlinkClick r:id="rId2"/>
              </a:rPr>
              <a:t>https://www.youtube.com/watch?v=KiIVAGWTs2g</a:t>
            </a:r>
            <a:endParaRPr lang="lt-LT" sz="2600" b="1" dirty="0"/>
          </a:p>
          <a:p>
            <a:pPr>
              <a:lnSpc>
                <a:spcPct val="150000"/>
              </a:lnSpc>
            </a:pPr>
            <a:endParaRPr lang="lt-LT" sz="2800" b="1" dirty="0"/>
          </a:p>
        </p:txBody>
      </p:sp>
      <p:pic>
        <p:nvPicPr>
          <p:cNvPr id="9" name="Picture 6" descr="Inkilas 8cm - Ornamentai.l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8" r="11580"/>
          <a:stretch/>
        </p:blipFill>
        <p:spPr bwMode="auto">
          <a:xfrm>
            <a:off x="7668814" y="106829"/>
            <a:ext cx="4310742" cy="468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aveikslėlis 7" descr="C:\Users\inf2\Pictures\pav.jpg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48" b="53009"/>
          <a:stretch/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Pavadinimas 1">
            <a:extLst>
              <a:ext uri="{FF2B5EF4-FFF2-40B4-BE49-F238E27FC236}">
                <a16:creationId xmlns:a16="http://schemas.microsoft.com/office/drawing/2014/main" xmlns="" id="{C390BEDB-5B94-4C75-8A39-CD43A36F187A}"/>
              </a:ext>
            </a:extLst>
          </p:cNvPr>
          <p:cNvSpPr txBox="1">
            <a:spLocks/>
          </p:cNvSpPr>
          <p:nvPr/>
        </p:nvSpPr>
        <p:spPr>
          <a:xfrm>
            <a:off x="3561366" y="892074"/>
            <a:ext cx="5392615" cy="9404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Trečiadienis</a:t>
            </a:r>
          </a:p>
        </p:txBody>
      </p:sp>
      <p:sp>
        <p:nvSpPr>
          <p:cNvPr id="11" name="Stačiakampis 10"/>
          <p:cNvSpPr/>
          <p:nvPr/>
        </p:nvSpPr>
        <p:spPr>
          <a:xfrm>
            <a:off x="1031147" y="4468980"/>
            <a:ext cx="963685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lt-LT" sz="2800" dirty="0"/>
              <a:t>Nupiešę gėlytę iš rankytės, o iškirpus iš popieriaus kotelį su lapeliais ir priklijavus ant popieriaus galima gauti labai gražų atviruką. </a:t>
            </a:r>
            <a:r>
              <a:rPr lang="lt-LT" sz="2800" b="1" i="1" dirty="0"/>
              <a:t>2 užduotėlė.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lt-LT" sz="1200" b="1" i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lt-LT" sz="2800" dirty="0"/>
              <a:t>Pasiklausykit dainelės </a:t>
            </a:r>
            <a:r>
              <a:rPr lang="lt-LT" sz="2800" b="1" dirty="0"/>
              <a:t>„Tau, mano Mamyte“</a:t>
            </a:r>
          </a:p>
          <a:p>
            <a:endParaRPr lang="lt-LT" sz="2800" dirty="0"/>
          </a:p>
        </p:txBody>
      </p:sp>
      <p:pic>
        <p:nvPicPr>
          <p:cNvPr id="13" name="Paveikslėlis 12" descr="Little Girl Gives Flowers To Mother, Happy Mother S Day Vector ...">
            <a:extLst>
              <a:ext uri="{FF2B5EF4-FFF2-40B4-BE49-F238E27FC236}">
                <a16:creationId xmlns:a16="http://schemas.microsoft.com/office/drawing/2014/main" xmlns="" id="{EC95F612-539A-47DA-8D8A-078843CD9F1F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6" r="14962" b="6665"/>
          <a:stretch/>
        </p:blipFill>
        <p:spPr bwMode="auto">
          <a:xfrm flipH="1">
            <a:off x="329339" y="178014"/>
            <a:ext cx="3840941" cy="42762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9499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034550B5-F997-4E61-A328-A95EA98C2C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xmlns="" id="{806475A9-0639-4419-AEC1-8E2E88C5B2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xmlns="" id="{FDC305AC-3E73-4381-BF60-C5F392A12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7000"/>
                    </a14:imgEffect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379"/>
            <a:ext cx="12192000" cy="7001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tačiakampis 3">
            <a:extLst>
              <a:ext uri="{FF2B5EF4-FFF2-40B4-BE49-F238E27FC236}">
                <a16:creationId xmlns:a16="http://schemas.microsoft.com/office/drawing/2014/main" xmlns="" id="{7C404084-FD6A-4A59-9BF1-579E2A1BD327}"/>
              </a:ext>
            </a:extLst>
          </p:cNvPr>
          <p:cNvSpPr/>
          <p:nvPr/>
        </p:nvSpPr>
        <p:spPr>
          <a:xfrm>
            <a:off x="564206" y="3348973"/>
            <a:ext cx="66582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lt-LT" sz="2800" dirty="0"/>
              <a:t>Pasiklausyti dainelės apie gandrą.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lt-LT" sz="2800" dirty="0"/>
              <a:t>Nupiešti gandrą su delniuku. </a:t>
            </a:r>
            <a:r>
              <a:rPr lang="lt-LT" sz="2800" b="1" i="1" dirty="0"/>
              <a:t>2 užduotėlė</a:t>
            </a:r>
            <a:r>
              <a:rPr lang="lt-LT" sz="2800" dirty="0"/>
              <a:t>.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lt-LT" sz="2800" dirty="0"/>
          </a:p>
        </p:txBody>
      </p:sp>
      <p:sp>
        <p:nvSpPr>
          <p:cNvPr id="6" name="Pavadinimas 1">
            <a:extLst>
              <a:ext uri="{FF2B5EF4-FFF2-40B4-BE49-F238E27FC236}">
                <a16:creationId xmlns:a16="http://schemas.microsoft.com/office/drawing/2014/main" xmlns="" id="{C390BEDB-5B94-4C75-8A39-CD43A36F187A}"/>
              </a:ext>
            </a:extLst>
          </p:cNvPr>
          <p:cNvSpPr txBox="1">
            <a:spLocks/>
          </p:cNvSpPr>
          <p:nvPr/>
        </p:nvSpPr>
        <p:spPr>
          <a:xfrm>
            <a:off x="838200" y="579243"/>
            <a:ext cx="4764932" cy="13099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Trečiadienis 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Un video inclusivo |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956" y="579243"/>
            <a:ext cx="476250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aveikslėlis 7" descr="C:\Users\inf2\Pictures\pav.jpg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48" b="53009"/>
          <a:stretch/>
        </p:blipFill>
        <p:spPr bwMode="auto">
          <a:xfrm flipH="1">
            <a:off x="17395" y="-387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Stačiakampis 11">
            <a:extLst>
              <a:ext uri="{FF2B5EF4-FFF2-40B4-BE49-F238E27FC236}">
                <a16:creationId xmlns:a16="http://schemas.microsoft.com/office/drawing/2014/main" xmlns="" id="{142627F1-18C1-4D6B-94B4-FE15E9E5EAA0}"/>
              </a:ext>
            </a:extLst>
          </p:cNvPr>
          <p:cNvSpPr/>
          <p:nvPr/>
        </p:nvSpPr>
        <p:spPr>
          <a:xfrm>
            <a:off x="1828800" y="579244"/>
            <a:ext cx="426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lt-LT" sz="2800" b="1" i="1" dirty="0">
                <a:cs typeface="Times New Roman" panose="02020603050405020304" pitchFamily="18" charset="0"/>
              </a:rPr>
              <a:t>2 užduotėlė</a:t>
            </a:r>
          </a:p>
          <a:p>
            <a:pPr lvl="0"/>
            <a:r>
              <a:rPr lang="lt-LT" sz="2800" i="1" dirty="0">
                <a:cs typeface="Times New Roman" panose="02020603050405020304" pitchFamily="18" charset="0"/>
              </a:rPr>
              <a:t>Atvirukai</a:t>
            </a:r>
          </a:p>
        </p:txBody>
      </p:sp>
      <p:pic>
        <p:nvPicPr>
          <p:cNvPr id="15" name="Paveikslėlis 14" descr="Darbeliai su vaikais: delniukas-segtukas">
            <a:extLst>
              <a:ext uri="{FF2B5EF4-FFF2-40B4-BE49-F238E27FC236}">
                <a16:creationId xmlns:a16="http://schemas.microsoft.com/office/drawing/2014/main" xmlns="" id="{5FEC8A9C-B1BA-41D5-8CED-08A51BBE9804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7" r="9182" b="6471"/>
          <a:stretch/>
        </p:blipFill>
        <p:spPr bwMode="auto">
          <a:xfrm>
            <a:off x="4947882" y="2149169"/>
            <a:ext cx="2960353" cy="4531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aveikslėlis 15" descr="Конспект занятия по рисованию во второй младшей группе «Поздравим ...">
            <a:extLst>
              <a:ext uri="{FF2B5EF4-FFF2-40B4-BE49-F238E27FC236}">
                <a16:creationId xmlns:a16="http://schemas.microsoft.com/office/drawing/2014/main" xmlns="" id="{51A4C874-2495-4313-91B6-310E4985D1CB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" b="2490"/>
          <a:stretch/>
        </p:blipFill>
        <p:spPr bwMode="auto">
          <a:xfrm>
            <a:off x="446259" y="2149169"/>
            <a:ext cx="4267200" cy="4561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5362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aveikslėlis 3" descr="C:\Users\inf2\Pictures\pav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48" b="53009"/>
          <a:stretch/>
        </p:blipFill>
        <p:spPr bwMode="auto">
          <a:xfrm flipH="1">
            <a:off x="0" y="-191070"/>
            <a:ext cx="12192000" cy="70490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tačiakampis 4">
            <a:extLst>
              <a:ext uri="{FF2B5EF4-FFF2-40B4-BE49-F238E27FC236}">
                <a16:creationId xmlns:a16="http://schemas.microsoft.com/office/drawing/2014/main" xmlns="" id="{E0E695A0-8DE2-487A-B85B-33EBF8991257}"/>
              </a:ext>
            </a:extLst>
          </p:cNvPr>
          <p:cNvSpPr/>
          <p:nvPr/>
        </p:nvSpPr>
        <p:spPr>
          <a:xfrm>
            <a:off x="1845372" y="5091161"/>
            <a:ext cx="80604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lt-LT" sz="2800" b="1" dirty="0"/>
              <a:t>Dainelė „Tau, mano Mamyte“</a:t>
            </a:r>
          </a:p>
          <a:p>
            <a:r>
              <a:rPr lang="lt-LT" sz="2800" b="1" u="sng" dirty="0">
                <a:hlinkClick r:id="rId4"/>
              </a:rPr>
              <a:t>https://www.youtube.com/watch?v=OX00rPrzRPs</a:t>
            </a:r>
            <a:endParaRPr lang="lt-LT" sz="2800" b="1" dirty="0"/>
          </a:p>
        </p:txBody>
      </p:sp>
      <p:pic>
        <p:nvPicPr>
          <p:cNvPr id="7" name="Paveikslėlis 6" descr="Template greeting for the mothers day. Daughter hugging her mom ...">
            <a:extLst>
              <a:ext uri="{FF2B5EF4-FFF2-40B4-BE49-F238E27FC236}">
                <a16:creationId xmlns:a16="http://schemas.microsoft.com/office/drawing/2014/main" xmlns="" id="{1AD2BC86-BA70-490F-9A9B-23B60ABFE936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6" t="7865" r="11100" b="17072"/>
          <a:stretch/>
        </p:blipFill>
        <p:spPr bwMode="auto">
          <a:xfrm>
            <a:off x="709684" y="311869"/>
            <a:ext cx="4367284" cy="4591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3620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aveikslėlis 3" descr="C:\Users\inf2\Pictures\pav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48" b="53009"/>
          <a:stretch/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Pavadinimas 1">
            <a:extLst>
              <a:ext uri="{FF2B5EF4-FFF2-40B4-BE49-F238E27FC236}">
                <a16:creationId xmlns:a16="http://schemas.microsoft.com/office/drawing/2014/main" xmlns="" id="{C390BEDB-5B94-4C75-8A39-CD43A36F187A}"/>
              </a:ext>
            </a:extLst>
          </p:cNvPr>
          <p:cNvSpPr txBox="1">
            <a:spLocks/>
          </p:cNvSpPr>
          <p:nvPr/>
        </p:nvSpPr>
        <p:spPr>
          <a:xfrm>
            <a:off x="4333987" y="365125"/>
            <a:ext cx="34725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t-L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lt-LT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Ketvirtadienis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tačiakampis 5"/>
          <p:cNvSpPr/>
          <p:nvPr/>
        </p:nvSpPr>
        <p:spPr>
          <a:xfrm>
            <a:off x="4064473" y="4001294"/>
            <a:ext cx="74840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lt-LT" sz="2800" dirty="0" smtClean="0"/>
              <a:t>Kartu su vaikučiais pagal pavyzdį nupieškite mamos ir močiutės  portretą. </a:t>
            </a:r>
            <a:r>
              <a:rPr lang="lt-LT" sz="2800" b="1" i="1" dirty="0" smtClean="0"/>
              <a:t>3 užduotėlė. </a:t>
            </a:r>
            <a:endParaRPr lang="lt-LT" sz="2800" b="1" i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lt-LT" sz="2800" dirty="0"/>
              <a:t>Pasižiūrėkit filmuko </a:t>
            </a:r>
            <a:r>
              <a:rPr lang="lt-LT" sz="2800" b="1" dirty="0"/>
              <a:t>„Mama</a:t>
            </a:r>
            <a:r>
              <a:rPr lang="lt-LT" sz="2800" b="1" dirty="0" smtClean="0"/>
              <a:t>“.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lt-LT" sz="2800" dirty="0" smtClean="0"/>
              <a:t>Pasiklausykit eilėraščio </a:t>
            </a:r>
            <a:r>
              <a:rPr lang="lt-LT" sz="2800" b="1" dirty="0" smtClean="0"/>
              <a:t>Močiutei.</a:t>
            </a:r>
            <a:endParaRPr lang="lt-LT" sz="2800" b="1" dirty="0"/>
          </a:p>
        </p:txBody>
      </p:sp>
      <p:pic>
        <p:nvPicPr>
          <p:cNvPr id="10" name="Paveikslėlis 9" descr="Illustration Of A Love Of A Mother And A Daughter On A White ...">
            <a:extLst>
              <a:ext uri="{FF2B5EF4-FFF2-40B4-BE49-F238E27FC236}">
                <a16:creationId xmlns:a16="http://schemas.microsoft.com/office/drawing/2014/main" xmlns="" id="{C07D3860-6FB9-4C1A-AE2F-FB449F53021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82" y="185638"/>
            <a:ext cx="3666126" cy="4869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8097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aveikslėlis 3" descr="C:\Users\inf2\Pictures\pav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48" b="53009"/>
          <a:stretch/>
        </p:blipFill>
        <p:spPr bwMode="auto">
          <a:xfrm flipH="1">
            <a:off x="-70338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Stačiakampis 8">
            <a:extLst>
              <a:ext uri="{FF2B5EF4-FFF2-40B4-BE49-F238E27FC236}">
                <a16:creationId xmlns:a16="http://schemas.microsoft.com/office/drawing/2014/main" xmlns="" id="{142627F1-18C1-4D6B-94B4-FE15E9E5EAA0}"/>
              </a:ext>
            </a:extLst>
          </p:cNvPr>
          <p:cNvSpPr/>
          <p:nvPr/>
        </p:nvSpPr>
        <p:spPr>
          <a:xfrm>
            <a:off x="5372738" y="2952521"/>
            <a:ext cx="688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lt-LT" sz="2800" b="1" i="1" dirty="0">
                <a:cs typeface="Times New Roman" panose="02020603050405020304" pitchFamily="18" charset="0"/>
              </a:rPr>
              <a:t>3 užduotėlė</a:t>
            </a:r>
          </a:p>
          <a:p>
            <a:pPr lvl="0"/>
            <a:r>
              <a:rPr lang="lt-LT" sz="2800" dirty="0" smtClean="0"/>
              <a:t>Papuoškite mamą ir močiutę</a:t>
            </a:r>
            <a:endParaRPr lang="lt-LT" sz="2800" b="1" i="1" dirty="0">
              <a:cs typeface="Times New Roman" panose="02020603050405020304" pitchFamily="18" charset="0"/>
            </a:endParaRPr>
          </a:p>
        </p:txBody>
      </p:sp>
      <p:pic>
        <p:nvPicPr>
          <p:cNvPr id="8" name="Picture 7" descr="https://padlet-uploads.storage.googleapis.com/510039625/778e28740e2dc97015b8497a8d1d4a79/93175509_520153025558857_5246920009447374848_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50" y="558027"/>
            <a:ext cx="4216758" cy="5532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1547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aveikslėlis 3" descr="C:\Users\inf2\Pictures\pav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48" b="53009"/>
          <a:stretch/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tačiakampis 4">
            <a:extLst>
              <a:ext uri="{FF2B5EF4-FFF2-40B4-BE49-F238E27FC236}">
                <a16:creationId xmlns:a16="http://schemas.microsoft.com/office/drawing/2014/main" xmlns="" id="{4AA72FBD-6077-4371-B239-D66B0353EAF2}"/>
              </a:ext>
            </a:extLst>
          </p:cNvPr>
          <p:cNvSpPr/>
          <p:nvPr/>
        </p:nvSpPr>
        <p:spPr>
          <a:xfrm>
            <a:off x="289209" y="4493496"/>
            <a:ext cx="94511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lt-LT" sz="2800" b="1" dirty="0"/>
              <a:t>Filmukas „Mama“</a:t>
            </a:r>
          </a:p>
          <a:p>
            <a:pPr algn="ctr"/>
            <a:r>
              <a:rPr lang="lt-LT" sz="2800" dirty="0">
                <a:hlinkClick r:id="rId4"/>
              </a:rPr>
              <a:t>https://www.vaikams.lt/filmukai/mama-filmukas.html</a:t>
            </a:r>
            <a:endParaRPr lang="lt-LT" sz="2800" dirty="0"/>
          </a:p>
          <a:p>
            <a:pPr algn="ctr"/>
            <a:endParaRPr lang="lt-LT" sz="2800" dirty="0"/>
          </a:p>
        </p:txBody>
      </p:sp>
      <p:pic>
        <p:nvPicPr>
          <p:cNvPr id="7" name="Paveikslėlis 6" descr="Happy cute kid girl hugging mom | Premium Vector">
            <a:extLst>
              <a:ext uri="{FF2B5EF4-FFF2-40B4-BE49-F238E27FC236}">
                <a16:creationId xmlns:a16="http://schemas.microsoft.com/office/drawing/2014/main" xmlns="" id="{D4FDEFEB-B996-4B7A-9E52-5899F488E837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5" t="7349" r="13418" b="6070"/>
          <a:stretch/>
        </p:blipFill>
        <p:spPr bwMode="auto">
          <a:xfrm flipH="1">
            <a:off x="132520" y="56531"/>
            <a:ext cx="3405809" cy="38528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9973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aveikslėlis 3" descr="C:\Users\inf2\Pictures\pav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48" b="53009"/>
          <a:stretch/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tačiakampis 4">
            <a:extLst>
              <a:ext uri="{FF2B5EF4-FFF2-40B4-BE49-F238E27FC236}">
                <a16:creationId xmlns:a16="http://schemas.microsoft.com/office/drawing/2014/main" xmlns="" id="{4AA72FBD-6077-4371-B239-D66B0353EAF2}"/>
              </a:ext>
            </a:extLst>
          </p:cNvPr>
          <p:cNvSpPr/>
          <p:nvPr/>
        </p:nvSpPr>
        <p:spPr>
          <a:xfrm>
            <a:off x="3159961" y="2713597"/>
            <a:ext cx="90320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lt-LT" sz="2800" b="1" dirty="0" smtClean="0"/>
              <a:t>Eilėraštis Močiutei</a:t>
            </a:r>
            <a:endParaRPr lang="lt-LT" sz="2800" b="1" dirty="0"/>
          </a:p>
          <a:p>
            <a:pPr fontAlgn="base"/>
            <a:r>
              <a:rPr lang="lt-LT" sz="2800" dirty="0"/>
              <a:t>Kas gera, kas šilta —močiutė.</a:t>
            </a:r>
            <a:br>
              <a:rPr lang="lt-LT" sz="2800" dirty="0"/>
            </a:br>
            <a:r>
              <a:rPr lang="lt-LT" sz="2800" dirty="0"/>
              <a:t>Kas glosto, kas glaudžia — močiutė.</a:t>
            </a:r>
          </a:p>
          <a:p>
            <a:pPr fontAlgn="base"/>
            <a:r>
              <a:rPr lang="lt-LT" sz="2800" dirty="0"/>
              <a:t>Močiutė — tai pasakos </a:t>
            </a:r>
            <a:r>
              <a:rPr lang="lt-LT" sz="2800" dirty="0" smtClean="0"/>
              <a:t>ilgos, raudonos </a:t>
            </a:r>
            <a:r>
              <a:rPr lang="lt-LT" sz="2800" dirty="0"/>
              <a:t>uogelės ant smilgos,</a:t>
            </a:r>
          </a:p>
          <a:p>
            <a:pPr fontAlgn="base"/>
            <a:r>
              <a:rPr lang="lt-LT" sz="2800" dirty="0"/>
              <a:t>Gėlių daigeliai sužėlę, lėlyčių margi drabužėliai…</a:t>
            </a:r>
            <a:br>
              <a:rPr lang="lt-LT" sz="2800" dirty="0"/>
            </a:br>
            <a:r>
              <a:rPr lang="lt-LT" sz="2800" dirty="0"/>
              <a:t>Močiutė — mamytės mama. </a:t>
            </a:r>
            <a:endParaRPr lang="lt-LT" sz="2800" dirty="0" smtClean="0"/>
          </a:p>
          <a:p>
            <a:pPr fontAlgn="base"/>
            <a:r>
              <a:rPr lang="lt-LT" sz="2800" dirty="0" smtClean="0"/>
              <a:t>Močiutė </a:t>
            </a:r>
            <a:r>
              <a:rPr lang="lt-LT" sz="2800" dirty="0"/>
              <a:t>— namų </a:t>
            </a:r>
            <a:r>
              <a:rPr lang="lt-LT" sz="2800" dirty="0" smtClean="0"/>
              <a:t>šiluma.</a:t>
            </a:r>
          </a:p>
          <a:p>
            <a:pPr fontAlgn="base"/>
            <a:r>
              <a:rPr lang="lt-LT" sz="2800" b="1" i="1" dirty="0"/>
              <a:t> </a:t>
            </a:r>
            <a:r>
              <a:rPr lang="lt-LT" sz="2800" b="1" i="1" dirty="0" smtClean="0"/>
              <a:t>                                                 R</a:t>
            </a:r>
            <a:r>
              <a:rPr lang="lt-LT" sz="2800" b="1" i="1" dirty="0"/>
              <a:t>. </a:t>
            </a:r>
            <a:r>
              <a:rPr lang="lt-LT" sz="2800" b="1" i="1" dirty="0" smtClean="0"/>
              <a:t>Skučaitė</a:t>
            </a:r>
            <a:endParaRPr lang="lt-LT" sz="2800" dirty="0"/>
          </a:p>
        </p:txBody>
      </p:sp>
      <p:pic>
        <p:nvPicPr>
          <p:cNvPr id="8" name="Picture 7" descr="Happy Cartoon Family Royalty Free Cliparts, Vectors, And Stock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087155" cy="3515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2345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aveikslėlis 3" descr="C:\Users\inf2\Pictures\pav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48" b="53009"/>
          <a:stretch/>
        </p:blipFill>
        <p:spPr bwMode="auto">
          <a:xfrm flipH="1">
            <a:off x="-70338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tačiakampis 4">
            <a:extLst>
              <a:ext uri="{FF2B5EF4-FFF2-40B4-BE49-F238E27FC236}">
                <a16:creationId xmlns:a16="http://schemas.microsoft.com/office/drawing/2014/main" xmlns="" id="{4AA72FBD-6077-4371-B239-D66B0353EAF2}"/>
              </a:ext>
            </a:extLst>
          </p:cNvPr>
          <p:cNvSpPr/>
          <p:nvPr/>
        </p:nvSpPr>
        <p:spPr>
          <a:xfrm>
            <a:off x="1481904" y="4791968"/>
            <a:ext cx="80846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800" b="1" dirty="0"/>
              <a:t>Dainelė „Pirmos žibuoklės“</a:t>
            </a:r>
          </a:p>
          <a:p>
            <a:pPr algn="ctr"/>
            <a:r>
              <a:rPr lang="lt-LT" sz="2800" b="1" u="sng" dirty="0">
                <a:hlinkClick r:id="rId4"/>
              </a:rPr>
              <a:t>https://www.youtube.com/watch?v=hAAA1ru7tXA</a:t>
            </a:r>
            <a:endParaRPr lang="lt-LT" sz="2800" b="1" dirty="0"/>
          </a:p>
          <a:p>
            <a:pPr algn="ctr"/>
            <a:endParaRPr lang="lt-LT" sz="2800" dirty="0"/>
          </a:p>
        </p:txBody>
      </p:sp>
      <p:pic>
        <p:nvPicPr>
          <p:cNvPr id="9" name="Paveikslėlis 8" descr="Popierinė gėlė mamai „Geltona ramunė“ – amatukai.lt">
            <a:extLst>
              <a:ext uri="{FF2B5EF4-FFF2-40B4-BE49-F238E27FC236}">
                <a16:creationId xmlns:a16="http://schemas.microsoft.com/office/drawing/2014/main" xmlns="" id="{B5AEE95B-357F-4DD7-B7BD-B7D19E5614C4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2"/>
          <a:stretch/>
        </p:blipFill>
        <p:spPr bwMode="auto">
          <a:xfrm>
            <a:off x="316603" y="1027905"/>
            <a:ext cx="2994543" cy="344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aveikslėlis 9" descr="Pavasariniai darbeliai vaikams (foto) | Mama.lt">
            <a:extLst>
              <a:ext uri="{FF2B5EF4-FFF2-40B4-BE49-F238E27FC236}">
                <a16:creationId xmlns:a16="http://schemas.microsoft.com/office/drawing/2014/main" xmlns="" id="{D73F645B-4343-4C30-8594-32EF3DD49B7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874" y="345557"/>
            <a:ext cx="3435869" cy="3440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463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aveikslėlis 3" descr="C:\Users\inf2\Pictures\pav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48" b="53009"/>
          <a:stretch/>
        </p:blipFill>
        <p:spPr bwMode="auto">
          <a:xfrm flipH="1">
            <a:off x="-70338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Stačiakampis 8">
            <a:extLst>
              <a:ext uri="{FF2B5EF4-FFF2-40B4-BE49-F238E27FC236}">
                <a16:creationId xmlns:a16="http://schemas.microsoft.com/office/drawing/2014/main" xmlns="" id="{142627F1-18C1-4D6B-94B4-FE15E9E5EAA0}"/>
              </a:ext>
            </a:extLst>
          </p:cNvPr>
          <p:cNvSpPr/>
          <p:nvPr/>
        </p:nvSpPr>
        <p:spPr>
          <a:xfrm>
            <a:off x="742123" y="410643"/>
            <a:ext cx="688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lt-LT" sz="2800" b="1" i="1" dirty="0">
                <a:cs typeface="Times New Roman" panose="02020603050405020304" pitchFamily="18" charset="0"/>
              </a:rPr>
              <a:t>3 užduotėlė</a:t>
            </a:r>
          </a:p>
          <a:p>
            <a:pPr lvl="0"/>
            <a:r>
              <a:rPr lang="lt-LT" sz="2800" dirty="0"/>
              <a:t>Kartu su  tėveliais pagaminkite  gėlių vazonėlius</a:t>
            </a:r>
            <a:endParaRPr lang="lt-LT" sz="2800" b="1" i="1" dirty="0">
              <a:cs typeface="Times New Roman" panose="02020603050405020304" pitchFamily="18" charset="0"/>
            </a:endParaRPr>
          </a:p>
        </p:txBody>
      </p:sp>
      <p:pic>
        <p:nvPicPr>
          <p:cNvPr id="7" name="Paveikslėlis 6" descr="30+ idėjų darbeliams Lietuvos tema - UŽDUOČIŲ DĖŽUTĖ">
            <a:extLst>
              <a:ext uri="{FF2B5EF4-FFF2-40B4-BE49-F238E27FC236}">
                <a16:creationId xmlns:a16="http://schemas.microsoft.com/office/drawing/2014/main" xmlns="" id="{6B64049E-9F55-49FD-A0A0-8E68FCF13E4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91708"/>
            <a:ext cx="5187462" cy="310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aveikslėlis 10" descr="C:\Users\Admin\Desktop\gėl.jpg">
            <a:extLst>
              <a:ext uri="{FF2B5EF4-FFF2-40B4-BE49-F238E27FC236}">
                <a16:creationId xmlns:a16="http://schemas.microsoft.com/office/drawing/2014/main" xmlns="" id="{AB947824-8DA6-4114-B75D-63A5595BCBD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703" y="3749674"/>
            <a:ext cx="4846320" cy="3108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9930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5" name="Paveikslėlis 4" descr="C:\Users\inf2\Pictures\pav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48" b="53009"/>
          <a:stretch/>
        </p:blipFill>
        <p:spPr bwMode="auto">
          <a:xfrm flipH="1">
            <a:off x="-11723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tačiakampis 5">
            <a:extLst>
              <a:ext uri="{FF2B5EF4-FFF2-40B4-BE49-F238E27FC236}">
                <a16:creationId xmlns:a16="http://schemas.microsoft.com/office/drawing/2014/main" xmlns="" id="{4AA72FBD-6077-4371-B239-D66B0353EAF2}"/>
              </a:ext>
            </a:extLst>
          </p:cNvPr>
          <p:cNvSpPr/>
          <p:nvPr/>
        </p:nvSpPr>
        <p:spPr>
          <a:xfrm>
            <a:off x="424543" y="219843"/>
            <a:ext cx="646791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t-LT" sz="2800" b="1" dirty="0"/>
          </a:p>
          <a:p>
            <a:endParaRPr lang="lt-LT" sz="2800" b="1" dirty="0"/>
          </a:p>
          <a:p>
            <a:r>
              <a:rPr lang="lt-LT" sz="2800" b="1" dirty="0"/>
              <a:t>Tėveliai,</a:t>
            </a:r>
          </a:p>
          <a:p>
            <a:endParaRPr lang="lt-LT" sz="2800" b="1" dirty="0"/>
          </a:p>
          <a:p>
            <a:r>
              <a:rPr lang="lt-LT" sz="2800" b="1" dirty="0"/>
              <a:t>nepamirškime padėkoti vaikui už jo pastangas. Pagirdami ne patį vaiką, bet tam tikras jo savybes, kurios buvo panaudotos atliekant girtinas veiklas, </a:t>
            </a:r>
          </a:p>
          <a:p>
            <a:r>
              <a:rPr lang="lt-LT" sz="2800" b="1" dirty="0"/>
              <a:t>mes užtvirtiname vaikui, kad tokias savybes vertiname, matome, norime, kad jos būtų tobulinamos.</a:t>
            </a:r>
          </a:p>
          <a:p>
            <a:pPr algn="ctr"/>
            <a:r>
              <a:rPr lang="lt-LT" sz="2800" b="1" dirty="0"/>
              <a:t>Ačiū tėveliai Jums už supratimą, palaikymą.</a:t>
            </a:r>
            <a:endParaRPr lang="lt-LT" sz="2800" dirty="0">
              <a:effectLst/>
            </a:endParaRPr>
          </a:p>
        </p:txBody>
      </p:sp>
      <p:pic>
        <p:nvPicPr>
          <p:cNvPr id="7" name="Paveikslėlis 6" descr="Big Family Together Stock Photo, Picture And Royalty Free Image ...">
            <a:extLst>
              <a:ext uri="{FF2B5EF4-FFF2-40B4-BE49-F238E27FC236}">
                <a16:creationId xmlns:a16="http://schemas.microsoft.com/office/drawing/2014/main" xmlns="" id="{4834AA29-30E6-4A93-8AD5-E16003962A41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3" b="11163"/>
          <a:stretch/>
        </p:blipFill>
        <p:spPr bwMode="auto">
          <a:xfrm>
            <a:off x="6892457" y="2055814"/>
            <a:ext cx="5319862" cy="4281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7119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1" name="Turinio vietos rezervavimo ženklas 10">
            <a:extLst>
              <a:ext uri="{FF2B5EF4-FFF2-40B4-BE49-F238E27FC236}">
                <a16:creationId xmlns:a16="http://schemas.microsoft.com/office/drawing/2014/main" xmlns="" id="{97E4D9B3-19BE-4165-BD32-4F6AADC42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220119"/>
            <a:ext cx="4876800" cy="3562350"/>
          </a:xfrm>
        </p:spPr>
      </p:pic>
      <p:pic>
        <p:nvPicPr>
          <p:cNvPr id="4" name="Paveikslėlis 3" descr="C:\Users\inf2\Pictures\pav.jp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48" b="53009"/>
          <a:stretch/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tačiakampis 4">
            <a:extLst>
              <a:ext uri="{FF2B5EF4-FFF2-40B4-BE49-F238E27FC236}">
                <a16:creationId xmlns:a16="http://schemas.microsoft.com/office/drawing/2014/main" xmlns="" id="{BFC782E1-468A-4F7C-A8C8-6B59E68AC921}"/>
              </a:ext>
            </a:extLst>
          </p:cNvPr>
          <p:cNvSpPr/>
          <p:nvPr/>
        </p:nvSpPr>
        <p:spPr>
          <a:xfrm>
            <a:off x="2345635" y="425708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000" b="1" dirty="0"/>
              <a:t>Tema „Šviesk ir šildyk savo meile“</a:t>
            </a:r>
          </a:p>
        </p:txBody>
      </p:sp>
      <p:pic>
        <p:nvPicPr>
          <p:cNvPr id="15" name="Paveikslėlis 14">
            <a:extLst>
              <a:ext uri="{FF2B5EF4-FFF2-40B4-BE49-F238E27FC236}">
                <a16:creationId xmlns:a16="http://schemas.microsoft.com/office/drawing/2014/main" xmlns="" id="{D9F68E24-6919-4B2C-8664-BA88933542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 t="9761" r="4020" b="3271"/>
          <a:stretch/>
        </p:blipFill>
        <p:spPr>
          <a:xfrm>
            <a:off x="79512" y="2145713"/>
            <a:ext cx="4108174" cy="4023972"/>
          </a:xfrm>
          <a:prstGeom prst="rect">
            <a:avLst/>
          </a:prstGeom>
        </p:spPr>
      </p:pic>
      <p:sp>
        <p:nvSpPr>
          <p:cNvPr id="18" name="Stačiakampis 17">
            <a:extLst>
              <a:ext uri="{FF2B5EF4-FFF2-40B4-BE49-F238E27FC236}">
                <a16:creationId xmlns:a16="http://schemas.microsoft.com/office/drawing/2014/main" xmlns="" id="{E6749BD7-80C8-495D-BF06-3BDF1F374F4F}"/>
              </a:ext>
            </a:extLst>
          </p:cNvPr>
          <p:cNvSpPr/>
          <p:nvPr/>
        </p:nvSpPr>
        <p:spPr>
          <a:xfrm>
            <a:off x="3935896" y="2145713"/>
            <a:ext cx="817659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lt-LT" sz="2600" b="1" u="sng" dirty="0"/>
              <a:t>Tikslas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lt-LT" sz="2600" dirty="0"/>
              <a:t>Ugdyti meilę, pagarbą savo mamai geru žodžiu, paslauga, švelnumu.</a:t>
            </a:r>
          </a:p>
          <a:p>
            <a:pPr algn="just">
              <a:lnSpc>
                <a:spcPct val="100000"/>
              </a:lnSpc>
            </a:pPr>
            <a:endParaRPr lang="lt-LT" sz="2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lt-LT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Uždaviniai</a:t>
            </a:r>
            <a:endParaRPr lang="lt-LT" sz="26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lt-LT" sz="2600" dirty="0"/>
              <a:t>Sužinoti apie motinos dieną, kada ji švenčiama.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lt-LT" sz="2600" dirty="0"/>
              <a:t>Ugdyti jautrumą, dėmesingumą, supratingumą savo mamoms, močiutėms.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lt-LT" sz="2600" dirty="0"/>
              <a:t>Ugdyti kūrybingumą, aktyvumą.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lt-LT" sz="2600" dirty="0"/>
              <a:t>Padaryti sveikinimus mamytėms ir močiutėms.</a:t>
            </a:r>
          </a:p>
        </p:txBody>
      </p:sp>
    </p:spTree>
    <p:extLst>
      <p:ext uri="{BB962C8B-B14F-4D97-AF65-F5344CB8AC3E}">
        <p14:creationId xmlns:p14="http://schemas.microsoft.com/office/powerpoint/2010/main" val="1393541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Atvirutė - Su mamyčių diena :: Nudžiugink mylimus žmones ...">
            <a:extLst>
              <a:ext uri="{FF2B5EF4-FFF2-40B4-BE49-F238E27FC236}">
                <a16:creationId xmlns:a16="http://schemas.microsoft.com/office/drawing/2014/main" xmlns="" id="{96708CC6-60F3-4231-8DCD-32DB75C3045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avadinimas 1">
            <a:extLst>
              <a:ext uri="{FF2B5EF4-FFF2-40B4-BE49-F238E27FC236}">
                <a16:creationId xmlns:a16="http://schemas.microsoft.com/office/drawing/2014/main" xmlns="" id="{83FAFEA5-315D-4E44-974A-1C89A7E8FA6E}"/>
              </a:ext>
            </a:extLst>
          </p:cNvPr>
          <p:cNvSpPr txBox="1">
            <a:spLocks/>
          </p:cNvSpPr>
          <p:nvPr/>
        </p:nvSpPr>
        <p:spPr>
          <a:xfrm>
            <a:off x="638865" y="1245358"/>
            <a:ext cx="10540562" cy="18811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000" b="1" dirty="0"/>
              <a:t>Gražaus  artėjančio  savaitgalio</a:t>
            </a:r>
            <a:r>
              <a:rPr lang="en-US" sz="4000" b="1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474489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aveikslėlis 3" descr="C:\Users\inf2\Pictures\pav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48" b="53009"/>
          <a:stretch/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tačiakampis 4"/>
          <p:cNvSpPr/>
          <p:nvPr/>
        </p:nvSpPr>
        <p:spPr>
          <a:xfrm>
            <a:off x="351691" y="1228397"/>
            <a:ext cx="724486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600" b="1" dirty="0"/>
              <a:t>Pati gražiausia pavasario šventė - Motinos diena. </a:t>
            </a:r>
            <a:endParaRPr lang="lt-LT" sz="2600" dirty="0"/>
          </a:p>
          <a:p>
            <a:pPr algn="ctr"/>
            <a:r>
              <a:rPr lang="lt-LT" sz="2600" b="1" dirty="0"/>
              <a:t>Ši šventė ne šiaip sau švenčiama pavasarį. </a:t>
            </a:r>
            <a:endParaRPr lang="lt-LT" sz="2600" dirty="0"/>
          </a:p>
          <a:p>
            <a:pPr algn="ctr"/>
            <a:r>
              <a:rPr lang="lt-LT" sz="2600" b="1" dirty="0"/>
              <a:t>Motina tapatinama su žeme. Kaip ji išaugina vaikus, taip žemė išaugina derlių. </a:t>
            </a:r>
            <a:endParaRPr lang="lt-LT" sz="2600" dirty="0"/>
          </a:p>
          <a:p>
            <a:pPr algn="ctr"/>
            <a:r>
              <a:rPr lang="lt-LT" sz="2600" dirty="0"/>
              <a:t>Pasidomėti, ar vaikučiai žino savo mamos vardą, kuo ji dirba, kada mama linksma, o kada liūdi, verkia? </a:t>
            </a:r>
          </a:p>
          <a:p>
            <a:pPr algn="ctr"/>
            <a:r>
              <a:rPr lang="lt-LT" sz="2600" dirty="0"/>
              <a:t>Ką vaikai galėtų padaryti, kad mama būtų linksma ir laiminga, neliūdėtų, nepavargtų? Kas palengvina sunkius mamos darbus? </a:t>
            </a:r>
            <a:r>
              <a:rPr lang="lt-LT" sz="2600" i="1" dirty="0"/>
              <a:t>(skalbimo mašina, dulkių siurblys). </a:t>
            </a:r>
            <a:endParaRPr lang="lt-LT" sz="2600" dirty="0"/>
          </a:p>
          <a:p>
            <a:pPr algn="ctr"/>
            <a:r>
              <a:rPr lang="lt-LT" sz="2600" dirty="0"/>
              <a:t>Pasikalbėti apie močiutes, ji yra mamos ar tėčio mama, kuo vardu močiutės?</a:t>
            </a:r>
          </a:p>
        </p:txBody>
      </p:sp>
      <p:pic>
        <p:nvPicPr>
          <p:cNvPr id="2050" name="Picture 2" descr="Enlightened Family Program - Quantum Meditation Society USA (QMS-USA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29" y="3428999"/>
            <a:ext cx="4076456" cy="311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95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aveikslėlis 3" descr="C:\Users\inf2\Pictures\pav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48" b="53009"/>
          <a:stretch/>
        </p:blipFill>
        <p:spPr bwMode="auto">
          <a:xfrm flipH="1">
            <a:off x="4067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Pavadinimas 1">
            <a:extLst>
              <a:ext uri="{FF2B5EF4-FFF2-40B4-BE49-F238E27FC236}">
                <a16:creationId xmlns:a16="http://schemas.microsoft.com/office/drawing/2014/main" xmlns="" id="{C390BEDB-5B94-4C75-8A39-CD43A36F187A}"/>
              </a:ext>
            </a:extLst>
          </p:cNvPr>
          <p:cNvSpPr txBox="1">
            <a:spLocks/>
          </p:cNvSpPr>
          <p:nvPr/>
        </p:nvSpPr>
        <p:spPr>
          <a:xfrm>
            <a:off x="3645877" y="460619"/>
            <a:ext cx="464233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	 </a:t>
            </a:r>
            <a:r>
              <a:rPr lang="lt-LT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Pirmadienis </a:t>
            </a:r>
          </a:p>
          <a:p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tačiakampis 6">
            <a:extLst>
              <a:ext uri="{FF2B5EF4-FFF2-40B4-BE49-F238E27FC236}">
                <a16:creationId xmlns:a16="http://schemas.microsoft.com/office/drawing/2014/main" xmlns="" id="{7C404084-FD6A-4A59-9BF1-579E2A1BD327}"/>
              </a:ext>
            </a:extLst>
          </p:cNvPr>
          <p:cNvSpPr/>
          <p:nvPr/>
        </p:nvSpPr>
        <p:spPr>
          <a:xfrm>
            <a:off x="1224684" y="4566138"/>
            <a:ext cx="92088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lt-LT" sz="2800" dirty="0"/>
              <a:t>Pasikalbėkit apie motinos dieną, kada ir kaip ji švenčiama</a:t>
            </a:r>
            <a:r>
              <a:rPr lang="lt-LT" sz="2800" dirty="0" smtClean="0"/>
              <a:t>.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lt-LT" sz="2800" dirty="0" smtClean="0"/>
              <a:t>Pasimokykit kartu su vaikučiais eilėraštuką </a:t>
            </a:r>
            <a:r>
              <a:rPr lang="lt-LT" sz="2800" b="1" dirty="0" smtClean="0"/>
              <a:t>Mamytei</a:t>
            </a:r>
            <a:r>
              <a:rPr lang="lt-LT" sz="2800" dirty="0" smtClean="0"/>
              <a:t>.</a:t>
            </a:r>
            <a:endParaRPr lang="lt-LT" sz="2800" dirty="0"/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lt-LT" sz="2800" dirty="0"/>
              <a:t>Pasižiūrėkit filmuką </a:t>
            </a:r>
            <a:r>
              <a:rPr lang="lt-LT" sz="2800" b="1" dirty="0"/>
              <a:t>„Didieji šalčiai“</a:t>
            </a:r>
          </a:p>
        </p:txBody>
      </p:sp>
      <p:pic>
        <p:nvPicPr>
          <p:cNvPr id="20" name="Paveikslėlis 19" descr="Boy and girl kissing mom stock vector. Illustration of mothers ...">
            <a:extLst>
              <a:ext uri="{FF2B5EF4-FFF2-40B4-BE49-F238E27FC236}">
                <a16:creationId xmlns:a16="http://schemas.microsoft.com/office/drawing/2014/main" xmlns="" id="{D2EE616D-A999-4AFF-B4A9-860F4BD0366F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2"/>
          <a:stretch/>
        </p:blipFill>
        <p:spPr bwMode="auto">
          <a:xfrm>
            <a:off x="130738" y="128408"/>
            <a:ext cx="3984242" cy="4023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330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aveikslėlis 3" descr="C:\Users\inf2\Pictures\pav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48" b="53009"/>
          <a:stretch/>
        </p:blipFill>
        <p:spPr bwMode="auto">
          <a:xfrm flipH="1">
            <a:off x="-11723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aveikslėlis 5" descr="Happy cute kid boy and girl with mom and dad | Premium Vector">
            <a:extLst>
              <a:ext uri="{FF2B5EF4-FFF2-40B4-BE49-F238E27FC236}">
                <a16:creationId xmlns:a16="http://schemas.microsoft.com/office/drawing/2014/main" xmlns="" id="{62750D9D-D0B7-4520-A4D3-B2E3EE2D938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" t="5768" r="6891" b="6892"/>
          <a:stretch/>
        </p:blipFill>
        <p:spPr bwMode="auto">
          <a:xfrm>
            <a:off x="255900" y="488747"/>
            <a:ext cx="4827862" cy="48450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68214" y="2434107"/>
            <a:ext cx="6926219" cy="3983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lt-LT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Eilėraštis </a:t>
            </a:r>
          </a:p>
          <a:p>
            <a:pPr>
              <a:lnSpc>
                <a:spcPct val="107000"/>
              </a:lnSpc>
            </a:pPr>
            <a:r>
              <a:rPr lang="lt-LT" sz="28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Mamyte</a:t>
            </a:r>
            <a:r>
              <a:rPr lang="lt-LT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mylima,Tu - laimės pasagėlė. </a:t>
            </a:r>
            <a:endParaRPr lang="en-US" sz="28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lt-LT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Mamyte, tu - daina, Tu - mano pasakėlė. </a:t>
            </a:r>
            <a:endParaRPr lang="en-US" sz="28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lt-LT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Mamyte, tu šilta, Saulytė dieną blausią. </a:t>
            </a:r>
            <a:endParaRPr lang="en-US" sz="28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lt-LT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 - pievoj atrasta gėlytė raudoniausia. </a:t>
            </a:r>
            <a:endParaRPr lang="en-US" sz="28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lt-LT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Galėčiau daug vardų, Tau šiandien sumanyti. </a:t>
            </a:r>
            <a:endParaRPr lang="en-US" sz="28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lt-LT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Gražesnio nerandu už mieląjį -Mamytė.</a:t>
            </a:r>
            <a:endParaRPr lang="en-US" sz="28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085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aveikslėlis 3" descr="C:\Users\inf2\Pictures\pav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48" b="53009"/>
          <a:stretch/>
        </p:blipFill>
        <p:spPr bwMode="auto">
          <a:xfrm flipH="1">
            <a:off x="-11723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tačiakampis 5"/>
          <p:cNvSpPr/>
          <p:nvPr/>
        </p:nvSpPr>
        <p:spPr>
          <a:xfrm>
            <a:off x="933768" y="4375712"/>
            <a:ext cx="85109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800" b="1" dirty="0"/>
              <a:t>Filmukas „Didieji šalčiai“</a:t>
            </a:r>
          </a:p>
          <a:p>
            <a:pPr algn="ctr"/>
            <a:r>
              <a:rPr lang="lt-LT" sz="2800" dirty="0">
                <a:hlinkClick r:id="rId4"/>
              </a:rPr>
              <a:t>https://www.youtube.com/watch?v=BlVWcbQaujQ</a:t>
            </a:r>
            <a:endParaRPr lang="lt-LT" sz="2800" dirty="0"/>
          </a:p>
          <a:p>
            <a:pPr algn="ctr"/>
            <a:endParaRPr lang="lt-LT" sz="2800" dirty="0"/>
          </a:p>
        </p:txBody>
      </p:sp>
      <p:pic>
        <p:nvPicPr>
          <p:cNvPr id="7" name="Paveikslėlis 6" descr="Child hugging and kissing his mom | Premium Vector">
            <a:extLst>
              <a:ext uri="{FF2B5EF4-FFF2-40B4-BE49-F238E27FC236}">
                <a16:creationId xmlns:a16="http://schemas.microsoft.com/office/drawing/2014/main" xmlns="" id="{5570F7D1-2BED-4BB2-9C5F-73C5AEB2388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43" y="116886"/>
            <a:ext cx="3293675" cy="3417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5248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aveikslėlis 3" descr="C:\Users\inf2\Pictures\pav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48" b="53009"/>
          <a:stretch/>
        </p:blipFill>
        <p:spPr bwMode="auto">
          <a:xfrm flipH="1">
            <a:off x="0" y="2319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Stačiakampis 6">
            <a:extLst>
              <a:ext uri="{FF2B5EF4-FFF2-40B4-BE49-F238E27FC236}">
                <a16:creationId xmlns:a16="http://schemas.microsoft.com/office/drawing/2014/main" xmlns="" id="{7C404084-FD6A-4A59-9BF1-579E2A1BD327}"/>
              </a:ext>
            </a:extLst>
          </p:cNvPr>
          <p:cNvSpPr/>
          <p:nvPr/>
        </p:nvSpPr>
        <p:spPr>
          <a:xfrm>
            <a:off x="544747" y="3643902"/>
            <a:ext cx="99774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lt-LT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lt-LT" sz="2800" dirty="0"/>
              <a:t>Kartu nupieškit mamai ar močiutei gėlių puokštę. </a:t>
            </a:r>
            <a:r>
              <a:rPr lang="lt-LT" sz="2800" b="1" i="1" dirty="0"/>
              <a:t>1 užduotėlė.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lt-LT" sz="2800" dirty="0"/>
              <a:t>Pasiklausykit dainelės </a:t>
            </a:r>
            <a:r>
              <a:rPr lang="lt-LT" sz="2800" b="1" dirty="0"/>
              <a:t>„ Aš širdyje labai myliu savo mamą“.</a:t>
            </a:r>
            <a:endParaRPr lang="lt-LT" sz="2800" dirty="0"/>
          </a:p>
        </p:txBody>
      </p:sp>
      <p:sp>
        <p:nvSpPr>
          <p:cNvPr id="8" name="Pavadinimas 1">
            <a:extLst>
              <a:ext uri="{FF2B5EF4-FFF2-40B4-BE49-F238E27FC236}">
                <a16:creationId xmlns:a16="http://schemas.microsoft.com/office/drawing/2014/main" xmlns="" id="{C390BEDB-5B94-4C75-8A39-CD43A36F187A}"/>
              </a:ext>
            </a:extLst>
          </p:cNvPr>
          <p:cNvSpPr txBox="1">
            <a:spLocks/>
          </p:cNvSpPr>
          <p:nvPr/>
        </p:nvSpPr>
        <p:spPr>
          <a:xfrm>
            <a:off x="3264877" y="552694"/>
            <a:ext cx="597290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t-L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r>
              <a:rPr lang="lt-LT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Antradienis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aveikslėlis 9" descr="Happy cute kid boy hugging mom love | Premium Vector">
            <a:extLst>
              <a:ext uri="{FF2B5EF4-FFF2-40B4-BE49-F238E27FC236}">
                <a16:creationId xmlns:a16="http://schemas.microsoft.com/office/drawing/2014/main" xmlns="" id="{F3FAD01F-18A2-4A4F-8633-DB719CF4C7BA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9" t="6740" r="15645" b="5082"/>
          <a:stretch/>
        </p:blipFill>
        <p:spPr bwMode="auto">
          <a:xfrm flipH="1">
            <a:off x="203623" y="168176"/>
            <a:ext cx="3294949" cy="3860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0997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aveikslėlis 3" descr="C:\Users\inf2\Pictures\pav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48" b="53009"/>
          <a:stretch/>
        </p:blipFill>
        <p:spPr bwMode="auto">
          <a:xfrm flipH="1">
            <a:off x="0" y="3082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tačiakampis 4">
            <a:extLst>
              <a:ext uri="{FF2B5EF4-FFF2-40B4-BE49-F238E27FC236}">
                <a16:creationId xmlns:a16="http://schemas.microsoft.com/office/drawing/2014/main" xmlns="" id="{4AA72FBD-6077-4371-B239-D66B0353EAF2}"/>
              </a:ext>
            </a:extLst>
          </p:cNvPr>
          <p:cNvSpPr/>
          <p:nvPr/>
        </p:nvSpPr>
        <p:spPr>
          <a:xfrm>
            <a:off x="5350235" y="1960310"/>
            <a:ext cx="48405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t-LT" sz="2800" b="1" i="1" dirty="0">
              <a:cs typeface="Times New Roman" panose="02020603050405020304" pitchFamily="18" charset="0"/>
            </a:endParaRPr>
          </a:p>
          <a:p>
            <a:r>
              <a:rPr lang="lt-LT" sz="2800" b="1" i="1" dirty="0">
                <a:cs typeface="Times New Roman" panose="02020603050405020304" pitchFamily="18" charset="0"/>
              </a:rPr>
              <a:t>1 užduotėlė</a:t>
            </a:r>
          </a:p>
          <a:p>
            <a:endParaRPr lang="lt-LT" sz="2800" b="1" i="1" dirty="0">
              <a:cs typeface="Times New Roman" panose="02020603050405020304" pitchFamily="18" charset="0"/>
            </a:endParaRPr>
          </a:p>
          <a:p>
            <a:r>
              <a:rPr lang="lt-LT" sz="2800" i="1" dirty="0">
                <a:cs typeface="Times New Roman" panose="02020603050405020304" pitchFamily="18" charset="0"/>
              </a:rPr>
              <a:t>Gali būti ir tokia gėlių puokštelė</a:t>
            </a:r>
          </a:p>
        </p:txBody>
      </p:sp>
      <p:pic>
        <p:nvPicPr>
          <p:cNvPr id="8" name="Paveikslėlis 7" descr="Carimbos de Mãos e Pés | Pintura com as mãos, Artesanato dia das ...">
            <a:extLst>
              <a:ext uri="{FF2B5EF4-FFF2-40B4-BE49-F238E27FC236}">
                <a16:creationId xmlns:a16="http://schemas.microsoft.com/office/drawing/2014/main" xmlns="" id="{D2A1D899-B5E2-4308-A8FA-7CEB99EA7740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5" y="681037"/>
            <a:ext cx="4790440" cy="6100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291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aveikslėlis 3" descr="C:\Users\inf2\Pictures\pav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48" b="53009"/>
          <a:stretch/>
        </p:blipFill>
        <p:spPr bwMode="auto">
          <a:xfrm flipH="1">
            <a:off x="-11723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tačiakampis 5"/>
          <p:cNvSpPr/>
          <p:nvPr/>
        </p:nvSpPr>
        <p:spPr>
          <a:xfrm>
            <a:off x="1595389" y="4540210"/>
            <a:ext cx="8510953" cy="131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</a:pPr>
            <a:r>
              <a:rPr lang="lt-LT" sz="2800" b="1" dirty="0"/>
              <a:t>Dainelė „Aš širdyje labai myliu savo mamą“</a:t>
            </a:r>
          </a:p>
          <a:p>
            <a:pPr marL="0" lvl="1" algn="ctr">
              <a:lnSpc>
                <a:spcPct val="150000"/>
              </a:lnSpc>
            </a:pPr>
            <a:r>
              <a:rPr lang="lt-LT" sz="2800" b="1" dirty="0">
                <a:hlinkClick r:id="rId4"/>
              </a:rPr>
              <a:t>https://www.youtube.com/watch?v=lqGLS6DW-x4</a:t>
            </a:r>
            <a:endParaRPr lang="lt-LT" sz="2800" b="1" dirty="0"/>
          </a:p>
        </p:txBody>
      </p:sp>
      <p:pic>
        <p:nvPicPr>
          <p:cNvPr id="7" name="Paveikslėlis 6" descr="Mother kneeling hugging her daughter and son. The concept of love ...">
            <a:extLst>
              <a:ext uri="{FF2B5EF4-FFF2-40B4-BE49-F238E27FC236}">
                <a16:creationId xmlns:a16="http://schemas.microsoft.com/office/drawing/2014/main" xmlns="" id="{7DA8FD3E-FCE4-4360-9610-D1B68BCBF421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8" y="177422"/>
            <a:ext cx="4069162" cy="4212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1318228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1248</TotalTime>
  <Words>477</Words>
  <Application>Microsoft Office PowerPoint</Application>
  <PresentationFormat>Widescreen</PresentationFormat>
  <Paragraphs>84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„Office“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Admin</dc:creator>
  <cp:lastModifiedBy>Saulius</cp:lastModifiedBy>
  <cp:revision>135</cp:revision>
  <dcterms:created xsi:type="dcterms:W3CDTF">2020-03-27T08:20:06Z</dcterms:created>
  <dcterms:modified xsi:type="dcterms:W3CDTF">2020-04-23T12:22:00Z</dcterms:modified>
</cp:coreProperties>
</file>