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5" r:id="rId2"/>
    <p:sldId id="257" r:id="rId3"/>
    <p:sldId id="268" r:id="rId4"/>
    <p:sldId id="269" r:id="rId5"/>
    <p:sldId id="270" r:id="rId6"/>
    <p:sldId id="259" r:id="rId7"/>
    <p:sldId id="261" r:id="rId8"/>
    <p:sldId id="260" r:id="rId9"/>
    <p:sldId id="262" r:id="rId10"/>
    <p:sldId id="263" r:id="rId11"/>
    <p:sldId id="264" r:id="rId12"/>
    <p:sldId id="265" r:id="rId13"/>
    <p:sldId id="273" r:id="rId14"/>
    <p:sldId id="266" r:id="rId15"/>
    <p:sldId id="272" r:id="rId16"/>
    <p:sldId id="26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lt-LT"/>
              <a:t>Spustelėję redaguokite stilių</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14C6DC1-AC93-409C-A514-55B8E910E750}" type="datetimeFigureOut">
              <a:rPr lang="lt-LT" smtClean="0"/>
              <a:t>2020-04-14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368735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lt-LT"/>
              <a:t>Spustelėję redaguokite stilių</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14C6DC1-AC93-409C-A514-55B8E910E750}" type="datetimeFigureOut">
              <a:rPr lang="lt-LT" smtClean="0"/>
              <a:t>2020-04-14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3600067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lt-LT"/>
              <a:t>Spustelėję redaguokite stilių</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14C6DC1-AC93-409C-A514-55B8E910E750}" type="datetimeFigureOut">
              <a:rPr lang="lt-LT" smtClean="0"/>
              <a:t>2020-04-14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3185631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lt-LT"/>
              <a:t>Spustelėję redaguokite stilių</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14C6DC1-AC93-409C-A514-55B8E910E750}" type="datetimeFigureOut">
              <a:rPr lang="lt-LT" smtClean="0"/>
              <a:t>2020-04-14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FA3AEC4-ED3C-4D1D-B2C6-EF9E4646F3BC}" type="slidenum">
              <a:rPr lang="lt-LT" smtClean="0"/>
              <a:t>‹#›</a:t>
            </a:fld>
            <a:endParaRPr lang="lt-LT"/>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16562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lt-LT"/>
              <a:t>Spustelėję redaguokite stilių</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14C6DC1-AC93-409C-A514-55B8E910E750}" type="datetimeFigureOut">
              <a:rPr lang="lt-LT" smtClean="0"/>
              <a:t>2020-04-14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1510712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lpeli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lt-LT"/>
              <a:t>Spustelėję redaguokite stilių</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3" name="Date Placeholder 2"/>
          <p:cNvSpPr>
            <a:spLocks noGrp="1"/>
          </p:cNvSpPr>
          <p:nvPr>
            <p:ph type="dt" sz="half" idx="10"/>
          </p:nvPr>
        </p:nvSpPr>
        <p:spPr/>
        <p:txBody>
          <a:bodyPr/>
          <a:lstStyle/>
          <a:p>
            <a:fld id="{B14C6DC1-AC93-409C-A514-55B8E910E750}" type="datetimeFigureOut">
              <a:rPr lang="lt-LT" smtClean="0"/>
              <a:t>2020-04-14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1792295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aveikslėlis skiltyj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lt-LT"/>
              <a:t>Spustelėję redaguokite stilių</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3" name="Date Placeholder 2"/>
          <p:cNvSpPr>
            <a:spLocks noGrp="1"/>
          </p:cNvSpPr>
          <p:nvPr>
            <p:ph type="dt" sz="half" idx="10"/>
          </p:nvPr>
        </p:nvSpPr>
        <p:spPr/>
        <p:txBody>
          <a:bodyPr/>
          <a:lstStyle/>
          <a:p>
            <a:fld id="{B14C6DC1-AC93-409C-A514-55B8E910E750}" type="datetimeFigureOut">
              <a:rPr lang="lt-LT" smtClean="0"/>
              <a:t>2020-04-14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3076851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t-LT"/>
              <a:t>Spustelėję redaguokite stilių</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14C6DC1-AC93-409C-A514-55B8E910E750}" type="datetimeFigureOut">
              <a:rPr lang="lt-LT" smtClean="0"/>
              <a:t>2020-04-14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3469506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lt-LT"/>
              <a:t>Spustelėję redaguokite stilių</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14C6DC1-AC93-409C-A514-55B8E910E750}" type="datetimeFigureOut">
              <a:rPr lang="lt-LT" smtClean="0"/>
              <a:t>2020-04-14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368444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t-LT"/>
              <a:t>Spustelėję redaguokite stilių</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14C6DC1-AC93-409C-A514-55B8E910E750}" type="datetimeFigureOut">
              <a:rPr lang="lt-LT" smtClean="0"/>
              <a:t>2020-04-14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28664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lt-LT"/>
              <a:t>Spustelėję redaguokite stilių</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14C6DC1-AC93-409C-A514-55B8E910E750}" type="datetimeFigureOut">
              <a:rPr lang="lt-LT" smtClean="0"/>
              <a:t>2020-04-14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820471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lt-LT"/>
              <a:t>Spustelėję redaguokite stilių</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B14C6DC1-AC93-409C-A514-55B8E910E750}" type="datetimeFigureOut">
              <a:rPr lang="lt-LT" smtClean="0"/>
              <a:t>2020-04-14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321523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lt-LT"/>
              <a:t>Spustelėję redaguokite stilių</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12" name="Content Placeholder 3"/>
          <p:cNvSpPr>
            <a:spLocks noGrp="1"/>
          </p:cNvSpPr>
          <p:nvPr>
            <p:ph sz="quarter" idx="13"/>
          </p:nvPr>
        </p:nvSpPr>
        <p:spPr>
          <a:xfrm>
            <a:off x="913774" y="3051012"/>
            <a:ext cx="5106027" cy="2740187"/>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13" name="Content Placeholder 5"/>
          <p:cNvSpPr>
            <a:spLocks noGrp="1"/>
          </p:cNvSpPr>
          <p:nvPr>
            <p:ph sz="quarter" idx="14"/>
          </p:nvPr>
        </p:nvSpPr>
        <p:spPr>
          <a:xfrm>
            <a:off x="6172200" y="3051012"/>
            <a:ext cx="5105401" cy="2740187"/>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B14C6DC1-AC93-409C-A514-55B8E910E750}" type="datetimeFigureOut">
              <a:rPr lang="lt-LT" smtClean="0"/>
              <a:t>2020-04-14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355065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B14C6DC1-AC93-409C-A514-55B8E910E750}" type="datetimeFigureOut">
              <a:rPr lang="lt-LT" smtClean="0"/>
              <a:t>2020-04-14</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864876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14C6DC1-AC93-409C-A514-55B8E910E750}" type="datetimeFigureOut">
              <a:rPr lang="lt-LT" smtClean="0"/>
              <a:t>2020-04-14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379186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lt-LT"/>
              <a:t>Spustelėję redaguokite stilių</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14C6DC1-AC93-409C-A514-55B8E910E750}" type="datetimeFigureOut">
              <a:rPr lang="lt-LT" smtClean="0"/>
              <a:t>2020-04-14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1750358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lt-LT"/>
              <a:t>Spustelėję redaguokite stilių</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14C6DC1-AC93-409C-A514-55B8E910E750}" type="datetimeFigureOut">
              <a:rPr lang="lt-LT" smtClean="0"/>
              <a:t>2020-04-14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9FA3AEC4-ED3C-4D1D-B2C6-EF9E4646F3BC}" type="slidenum">
              <a:rPr lang="lt-LT" smtClean="0"/>
              <a:t>‹#›</a:t>
            </a:fld>
            <a:endParaRPr lang="lt-LT"/>
          </a:p>
        </p:txBody>
      </p:sp>
    </p:spTree>
    <p:extLst>
      <p:ext uri="{BB962C8B-B14F-4D97-AF65-F5344CB8AC3E}">
        <p14:creationId xmlns:p14="http://schemas.microsoft.com/office/powerpoint/2010/main" val="416279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lt-LT"/>
              <a:t>Spustelėję redaguokite stilių</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14C6DC1-AC93-409C-A514-55B8E910E750}" type="datetimeFigureOut">
              <a:rPr lang="lt-LT" smtClean="0"/>
              <a:t>2020-04-14</a:t>
            </a:fld>
            <a:endParaRPr lang="lt-LT"/>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lt-LT"/>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FA3AEC4-ED3C-4D1D-B2C6-EF9E4646F3BC}" type="slidenum">
              <a:rPr lang="lt-LT" smtClean="0"/>
              <a:t>‹#›</a:t>
            </a:fld>
            <a:endParaRPr lang="lt-LT"/>
          </a:p>
        </p:txBody>
      </p:sp>
    </p:spTree>
    <p:extLst>
      <p:ext uri="{BB962C8B-B14F-4D97-AF65-F5344CB8AC3E}">
        <p14:creationId xmlns:p14="http://schemas.microsoft.com/office/powerpoint/2010/main" val="34998901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youtube.com/watch?v=KUJiE6BSjyM&amp;feature=share&amp;fbclid=IwAR31aQdNvyQDA8UEITqsOlxRpGGxnUTD0fU7WJgMma6YKA503Q5ZJDD-OfM"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13.xml"/><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youtube.com/watch?v=OAZL-L3Xn6A&amp;feature=youtu.be&amp;fbclid=IwAR3xZw_09PDRTfizU2S_hwDPfxYpnKECvWsA8fSxWc-IPaD3EOtO3K_dyJY"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DC6E0CB-C0EA-4D80-82D9-518782F73A80}"/>
              </a:ext>
            </a:extLst>
          </p:cNvPr>
          <p:cNvSpPr>
            <a:spLocks noGrp="1"/>
          </p:cNvSpPr>
          <p:nvPr>
            <p:ph type="ctrTitle"/>
          </p:nvPr>
        </p:nvSpPr>
        <p:spPr/>
        <p:txBody>
          <a:bodyPr/>
          <a:lstStyle/>
          <a:p>
            <a:r>
              <a:rPr lang="lt-LT" dirty="0"/>
              <a:t>„Meškiukų“ grupė </a:t>
            </a:r>
          </a:p>
        </p:txBody>
      </p:sp>
      <p:sp>
        <p:nvSpPr>
          <p:cNvPr id="3" name="Antrinis pavadinimas 2">
            <a:extLst>
              <a:ext uri="{FF2B5EF4-FFF2-40B4-BE49-F238E27FC236}">
                <a16:creationId xmlns:a16="http://schemas.microsoft.com/office/drawing/2014/main" id="{AB1BE438-AB16-4331-8B81-1F85B68F0505}"/>
              </a:ext>
            </a:extLst>
          </p:cNvPr>
          <p:cNvSpPr>
            <a:spLocks noGrp="1"/>
          </p:cNvSpPr>
          <p:nvPr>
            <p:ph type="subTitle" idx="1"/>
          </p:nvPr>
        </p:nvSpPr>
        <p:spPr/>
        <p:txBody>
          <a:bodyPr/>
          <a:lstStyle/>
          <a:p>
            <a:r>
              <a:rPr lang="en-GB" dirty="0"/>
              <a:t>2020 – 04- 20 </a:t>
            </a:r>
            <a:r>
              <a:rPr lang="en-GB" dirty="0" err="1"/>
              <a:t>iki</a:t>
            </a:r>
            <a:r>
              <a:rPr lang="en-GB" dirty="0"/>
              <a:t> 2020 – 04 - 24</a:t>
            </a:r>
            <a:endParaRPr lang="lt-LT" dirty="0"/>
          </a:p>
        </p:txBody>
      </p:sp>
    </p:spTree>
    <p:extLst>
      <p:ext uri="{BB962C8B-B14F-4D97-AF65-F5344CB8AC3E}">
        <p14:creationId xmlns:p14="http://schemas.microsoft.com/office/powerpoint/2010/main" val="2687940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o vietos rezervavimo ženklas 2">
            <a:extLst>
              <a:ext uri="{FF2B5EF4-FFF2-40B4-BE49-F238E27FC236}">
                <a16:creationId xmlns:a16="http://schemas.microsoft.com/office/drawing/2014/main" id="{D7EBDE9D-11BA-4132-A717-7FC7AD7E4526}"/>
              </a:ext>
            </a:extLst>
          </p:cNvPr>
          <p:cNvSpPr>
            <a:spLocks noGrp="1"/>
          </p:cNvSpPr>
          <p:nvPr>
            <p:ph type="body" sz="half" idx="2"/>
          </p:nvPr>
        </p:nvSpPr>
        <p:spPr>
          <a:xfrm>
            <a:off x="1113183" y="559399"/>
            <a:ext cx="10165044" cy="5137563"/>
          </a:xfrm>
        </p:spPr>
        <p:txBody>
          <a:bodyPr>
            <a:normAutofit/>
          </a:bodyPr>
          <a:lstStyle/>
          <a:p>
            <a:r>
              <a:rPr lang="lt-LT" sz="2400" dirty="0"/>
              <a:t>Paimkite popieriaus lapą, </a:t>
            </a:r>
          </a:p>
          <a:p>
            <a:r>
              <a:rPr lang="lt-LT" sz="2400" dirty="0"/>
              <a:t>nupieškite savo švarią rankytę, </a:t>
            </a:r>
          </a:p>
          <a:p>
            <a:r>
              <a:rPr lang="lt-LT" sz="2400" dirty="0"/>
              <a:t>ją nuspalvinkite, papuoškite</a:t>
            </a:r>
          </a:p>
        </p:txBody>
      </p:sp>
      <p:pic>
        <p:nvPicPr>
          <p:cNvPr id="3074" name="Picture 2" descr="Užsiėmimas „Švarios mano rankytės“ Piktupėnų pagrindinėje ...">
            <a:extLst>
              <a:ext uri="{FF2B5EF4-FFF2-40B4-BE49-F238E27FC236}">
                <a16:creationId xmlns:a16="http://schemas.microsoft.com/office/drawing/2014/main" id="{4EE128EA-0982-4108-82AC-3B1253C538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1582" y="2584174"/>
            <a:ext cx="6632905" cy="3714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80203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o vietos rezervavimo ženklas 2">
            <a:extLst>
              <a:ext uri="{FF2B5EF4-FFF2-40B4-BE49-F238E27FC236}">
                <a16:creationId xmlns:a16="http://schemas.microsoft.com/office/drawing/2014/main" id="{ABCC7440-A860-4140-B1CA-DD9EAC45BAFE}"/>
              </a:ext>
            </a:extLst>
          </p:cNvPr>
          <p:cNvSpPr>
            <a:spLocks noGrp="1"/>
          </p:cNvSpPr>
          <p:nvPr>
            <p:ph type="body" sz="half" idx="2"/>
          </p:nvPr>
        </p:nvSpPr>
        <p:spPr>
          <a:xfrm>
            <a:off x="649357" y="742122"/>
            <a:ext cx="9316278" cy="4399721"/>
          </a:xfrm>
        </p:spPr>
        <p:txBody>
          <a:bodyPr>
            <a:normAutofit fontScale="25000" lnSpcReduction="20000"/>
          </a:bodyPr>
          <a:lstStyle/>
          <a:p>
            <a:r>
              <a:rPr lang="lt-LT" sz="7200" b="1" dirty="0"/>
              <a:t>Švarios rankytės saugo nuo ligų</a:t>
            </a:r>
          </a:p>
          <a:p>
            <a:r>
              <a:rPr lang="lt-LT" sz="7200" i="1" dirty="0"/>
              <a:t>Nešvarių rankų ligos</a:t>
            </a:r>
            <a:r>
              <a:rPr lang="lt-LT" sz="7200" dirty="0"/>
              <a:t> puola ir suaugusiuosius, bet vaikus – stipriau. </a:t>
            </a:r>
            <a:r>
              <a:rPr lang="lt-LT" sz="7200" i="1" dirty="0"/>
              <a:t>Vaikai </a:t>
            </a:r>
            <a:r>
              <a:rPr lang="lt-LT" sz="7200" dirty="0"/>
              <a:t>greitai užsikrečia infekcinėmis ligomis ne tik dėl prastesnės </a:t>
            </a:r>
            <a:r>
              <a:rPr lang="lt-LT" sz="7200" i="1" dirty="0"/>
              <a:t>higienos</a:t>
            </a:r>
            <a:r>
              <a:rPr lang="lt-LT" sz="7200" dirty="0"/>
              <a:t>, bet ir dėl silpnesnės </a:t>
            </a:r>
            <a:r>
              <a:rPr lang="lt-LT" sz="7200" i="1" dirty="0"/>
              <a:t>imuninės sistemos</a:t>
            </a:r>
            <a:r>
              <a:rPr lang="lt-LT" sz="7200" dirty="0"/>
              <a:t>, kuri negali nugalėti pavojingų </a:t>
            </a:r>
            <a:r>
              <a:rPr lang="lt-LT" sz="7200" i="1" dirty="0"/>
              <a:t>mikrobų</a:t>
            </a:r>
            <a:r>
              <a:rPr lang="lt-LT" sz="7200" dirty="0"/>
              <a:t>. Todėl </a:t>
            </a:r>
            <a:r>
              <a:rPr lang="lt-LT" sz="7200" i="1" dirty="0"/>
              <a:t>mažas vaikas</a:t>
            </a:r>
            <a:r>
              <a:rPr lang="lt-LT" sz="7200" dirty="0"/>
              <a:t> greitai suserga virškinimo sistemos ir kitokiomis ligomis. </a:t>
            </a:r>
            <a:r>
              <a:rPr lang="lt-LT" sz="7200" i="1" dirty="0"/>
              <a:t>Mama</a:t>
            </a:r>
            <a:r>
              <a:rPr lang="lt-LT" sz="7200" dirty="0"/>
              <a:t> ir tėtis turėtų nuolat priminti vaikui </a:t>
            </a:r>
            <a:r>
              <a:rPr lang="lt-LT" sz="7200" i="1" dirty="0"/>
              <a:t>nusiplauti rankas.</a:t>
            </a:r>
          </a:p>
          <a:p>
            <a:r>
              <a:rPr lang="lt-LT" sz="7200" i="1" dirty="0"/>
              <a:t>Nešvariomis rankytėmis</a:t>
            </a:r>
            <a:r>
              <a:rPr lang="lt-LT" sz="7200" dirty="0"/>
              <a:t> palietęs burną </a:t>
            </a:r>
            <a:r>
              <a:rPr lang="lt-LT" sz="7200" i="1" dirty="0"/>
              <a:t>vaikas</a:t>
            </a:r>
            <a:r>
              <a:rPr lang="lt-LT" sz="7200" dirty="0"/>
              <a:t> gali susirgti ne tik tokia dažna </a:t>
            </a:r>
            <a:r>
              <a:rPr lang="lt-LT" sz="7200" i="1" dirty="0"/>
              <a:t>žarnyno infekcija</a:t>
            </a:r>
            <a:r>
              <a:rPr lang="lt-LT" sz="7200" dirty="0"/>
              <a:t>  kaip </a:t>
            </a:r>
            <a:r>
              <a:rPr lang="lt-LT" sz="7200" dirty="0" err="1"/>
              <a:t>enterovirusinė</a:t>
            </a:r>
            <a:r>
              <a:rPr lang="lt-LT" sz="7200" dirty="0"/>
              <a:t> ar </a:t>
            </a:r>
            <a:r>
              <a:rPr lang="lt-LT" sz="7200" dirty="0" err="1"/>
              <a:t>rotavirusinė</a:t>
            </a:r>
            <a:r>
              <a:rPr lang="lt-LT" sz="7200" dirty="0"/>
              <a:t>, bet ir salmonelioze, dizenterija, virusiniu hepatitu A ir vidurių šiltine. Dauguma šių ligų sunkios, gali sukelti organizmo </a:t>
            </a:r>
            <a:r>
              <a:rPr lang="lt-LT" sz="7200" i="1" dirty="0"/>
              <a:t>dehidrataciją</a:t>
            </a:r>
            <a:r>
              <a:rPr lang="lt-LT" sz="7200" dirty="0"/>
              <a:t> ir rimtas </a:t>
            </a:r>
            <a:r>
              <a:rPr lang="lt-LT" sz="7200" i="1" dirty="0"/>
              <a:t>komplikacijas</a:t>
            </a:r>
            <a:r>
              <a:rPr lang="lt-LT" sz="7200" dirty="0"/>
              <a:t>.</a:t>
            </a:r>
          </a:p>
          <a:p>
            <a:r>
              <a:rPr lang="lt-LT" sz="7200" i="1" dirty="0"/>
              <a:t>Nešvarių rankų ligomis</a:t>
            </a:r>
            <a:r>
              <a:rPr lang="lt-LT" sz="7200" dirty="0"/>
              <a:t> galima laikyti ir viršutinių kvėpavimo takų negalavimus, </a:t>
            </a:r>
          </a:p>
          <a:p>
            <a:r>
              <a:rPr lang="lt-LT" sz="7200" dirty="0"/>
              <a:t>nes </a:t>
            </a:r>
            <a:r>
              <a:rPr lang="lt-LT" sz="7200" i="1" dirty="0"/>
              <a:t>virusai</a:t>
            </a:r>
            <a:r>
              <a:rPr lang="lt-LT" sz="7200" dirty="0"/>
              <a:t> į organizmą patenka ne tik per orą, bet ir per burną –</a:t>
            </a:r>
          </a:p>
          <a:p>
            <a:r>
              <a:rPr lang="lt-LT" sz="7200" dirty="0"/>
              <a:t> nuo </a:t>
            </a:r>
            <a:r>
              <a:rPr lang="lt-LT" sz="7200" i="1" dirty="0"/>
              <a:t>nešvarių </a:t>
            </a:r>
          </a:p>
          <a:p>
            <a:r>
              <a:rPr lang="lt-LT" sz="7200" i="1" dirty="0"/>
              <a:t>rankų</a:t>
            </a:r>
          </a:p>
          <a:p>
            <a:r>
              <a:rPr lang="lt-LT" sz="7200" dirty="0"/>
              <a:t>.Mat kalbėdamas, kosėdamas ar čiaudėdamas </a:t>
            </a:r>
            <a:r>
              <a:rPr lang="lt-LT" sz="7200" i="1" dirty="0"/>
              <a:t>vaikas</a:t>
            </a:r>
            <a:r>
              <a:rPr lang="lt-LT" sz="7200" dirty="0"/>
              <a:t>  burną  prisidengia delnu ir</a:t>
            </a:r>
          </a:p>
          <a:p>
            <a:r>
              <a:rPr lang="lt-LT" sz="7200" dirty="0"/>
              <a:t> visi ligų sukėlėjai patenka ant rankų. Taip atkeliauja raudonukė, skarlatina, </a:t>
            </a:r>
          </a:p>
          <a:p>
            <a:r>
              <a:rPr lang="lt-LT" sz="7200" dirty="0"/>
              <a:t>vėjaraupiai, tymai. Nuo naminių gyvūnų </a:t>
            </a:r>
            <a:r>
              <a:rPr lang="lt-LT" sz="7200" i="1" dirty="0"/>
              <a:t>vaikas</a:t>
            </a:r>
            <a:r>
              <a:rPr lang="lt-LT" sz="7200" dirty="0"/>
              <a:t> gali užsikrėsti kirmėlėmis.</a:t>
            </a:r>
          </a:p>
          <a:p>
            <a:endParaRPr lang="lt-LT" dirty="0"/>
          </a:p>
        </p:txBody>
      </p:sp>
      <p:pic>
        <p:nvPicPr>
          <p:cNvPr id="5" name="Paveikslėlis 4">
            <a:extLst>
              <a:ext uri="{FF2B5EF4-FFF2-40B4-BE49-F238E27FC236}">
                <a16:creationId xmlns:a16="http://schemas.microsoft.com/office/drawing/2014/main" id="{81B93884-2BA2-44FA-B1F2-E7649A1C87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5829" y="4012796"/>
            <a:ext cx="2476500" cy="2857500"/>
          </a:xfrm>
          <a:prstGeom prst="rect">
            <a:avLst/>
          </a:prstGeom>
        </p:spPr>
      </p:pic>
    </p:spTree>
    <p:extLst>
      <p:ext uri="{BB962C8B-B14F-4D97-AF65-F5344CB8AC3E}">
        <p14:creationId xmlns:p14="http://schemas.microsoft.com/office/powerpoint/2010/main" val="80734297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veikslėlis 3">
            <a:extLst>
              <a:ext uri="{FF2B5EF4-FFF2-40B4-BE49-F238E27FC236}">
                <a16:creationId xmlns:a16="http://schemas.microsoft.com/office/drawing/2014/main" id="{0A5C3281-C1E3-4093-B13A-27F0968966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050" y="308702"/>
            <a:ext cx="7169426" cy="6082973"/>
          </a:xfrm>
          <a:prstGeom prst="rect">
            <a:avLst/>
          </a:prstGeom>
        </p:spPr>
      </p:pic>
      <p:sp>
        <p:nvSpPr>
          <p:cNvPr id="2" name="TextBox 1">
            <a:extLst>
              <a:ext uri="{FF2B5EF4-FFF2-40B4-BE49-F238E27FC236}">
                <a16:creationId xmlns:a16="http://schemas.microsoft.com/office/drawing/2014/main" id="{64C0013E-14E0-422A-B8DE-58B0D233D0CA}"/>
              </a:ext>
            </a:extLst>
          </p:cNvPr>
          <p:cNvSpPr txBox="1"/>
          <p:nvPr/>
        </p:nvSpPr>
        <p:spPr>
          <a:xfrm>
            <a:off x="8505825" y="2072915"/>
            <a:ext cx="3419475" cy="2554545"/>
          </a:xfrm>
          <a:prstGeom prst="rect">
            <a:avLst/>
          </a:prstGeom>
          <a:noFill/>
        </p:spPr>
        <p:txBody>
          <a:bodyPr wrap="square" rtlCol="0">
            <a:spAutoFit/>
          </a:bodyPr>
          <a:lstStyle/>
          <a:p>
            <a:r>
              <a:rPr lang="lt-LT" sz="3200" dirty="0"/>
              <a:t>Nufilmuoti ir persiųsti vaizdinę medžiagą, kaip vaikučiai plauna rankytes namuose</a:t>
            </a:r>
          </a:p>
        </p:txBody>
      </p:sp>
    </p:spTree>
    <p:extLst>
      <p:ext uri="{BB962C8B-B14F-4D97-AF65-F5344CB8AC3E}">
        <p14:creationId xmlns:p14="http://schemas.microsoft.com/office/powerpoint/2010/main" val="324345429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84613C6-C0EA-4369-AD3A-8BCDE5669142}"/>
              </a:ext>
            </a:extLst>
          </p:cNvPr>
          <p:cNvSpPr>
            <a:spLocks noGrp="1"/>
          </p:cNvSpPr>
          <p:nvPr>
            <p:ph type="title"/>
          </p:nvPr>
        </p:nvSpPr>
        <p:spPr>
          <a:xfrm>
            <a:off x="1019793" y="2314795"/>
            <a:ext cx="10364451" cy="1596177"/>
          </a:xfrm>
        </p:spPr>
        <p:txBody>
          <a:bodyPr>
            <a:normAutofit fontScale="90000"/>
          </a:bodyPr>
          <a:lstStyle/>
          <a:p>
            <a:br>
              <a:rPr lang="lt-LT" dirty="0"/>
            </a:br>
            <a:br>
              <a:rPr lang="lt-LT" dirty="0"/>
            </a:br>
            <a:r>
              <a:rPr lang="lt-LT" dirty="0"/>
              <a:t>Nukopijuokite nuorodą ir pažiūrėkite filmuką kaip teisingai plauti rankytes</a:t>
            </a:r>
            <a:br>
              <a:rPr lang="lt-LT" dirty="0"/>
            </a:br>
            <a:br>
              <a:rPr lang="lt-LT" dirty="0"/>
            </a:br>
            <a:br>
              <a:rPr lang="lt-LT" dirty="0"/>
            </a:br>
            <a:r>
              <a:rPr lang="lt-LT" altLang="lt-LT" cap="none" dirty="0">
                <a:latin typeface="Arial" panose="020B0604020202020204" pitchFamily="34" charset="0"/>
                <a:hlinkClick r:id="rId2"/>
              </a:rPr>
              <a:t>https://www.youtube.com/watch?v=KUJiE6BSjyM&amp;feature=share&amp;fbclid=IwAR31aQdNvyQDA8UEITqsOlxRpGGxnUTD0fU7WJgMma6YKA503Q5ZJDD-OfM</a:t>
            </a:r>
            <a:br>
              <a:rPr lang="lt-LT" altLang="lt-LT" cap="none" dirty="0">
                <a:latin typeface="Arial" panose="020B0604020202020204" pitchFamily="34" charset="0"/>
              </a:rPr>
            </a:br>
            <a:endParaRPr lang="lt-LT" dirty="0"/>
          </a:p>
        </p:txBody>
      </p:sp>
      <p:pic>
        <p:nvPicPr>
          <p:cNvPr id="8194" name="Picture 2" descr="Įvairūs dideli smailikai :: Smailikų, avatarų ir ASCII galerija ...">
            <a:extLst>
              <a:ext uri="{FF2B5EF4-FFF2-40B4-BE49-F238E27FC236}">
                <a16:creationId xmlns:a16="http://schemas.microsoft.com/office/drawing/2014/main" id="{BB913E88-48FB-4AF8-875C-A6DE67642B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8512" y="132521"/>
            <a:ext cx="1609725" cy="160972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Įvairūs dideli smailikai :: Smailikų, avatarų ir ASCII galerija ...">
            <a:extLst>
              <a:ext uri="{FF2B5EF4-FFF2-40B4-BE49-F238E27FC236}">
                <a16:creationId xmlns:a16="http://schemas.microsoft.com/office/drawing/2014/main" id="{7DB6D286-62D0-4C6C-A1E5-C30B9B3575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155" y="132521"/>
            <a:ext cx="1609725" cy="1609725"/>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Įvairūs dideli smailikai :: Smailikų, avatarų ir ASCII galerija ...">
            <a:extLst>
              <a:ext uri="{FF2B5EF4-FFF2-40B4-BE49-F238E27FC236}">
                <a16:creationId xmlns:a16="http://schemas.microsoft.com/office/drawing/2014/main" id="{EF5C9E57-795B-48D9-8E29-B2A48AD936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5798" y="225286"/>
            <a:ext cx="1609725"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892319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71B7E16-32D0-4D8A-83A5-9016B2511F74}"/>
              </a:ext>
            </a:extLst>
          </p:cNvPr>
          <p:cNvSpPr>
            <a:spLocks noGrp="1"/>
          </p:cNvSpPr>
          <p:nvPr>
            <p:ph type="title"/>
          </p:nvPr>
        </p:nvSpPr>
        <p:spPr>
          <a:xfrm>
            <a:off x="913775" y="689113"/>
            <a:ext cx="10364452" cy="1868557"/>
          </a:xfrm>
        </p:spPr>
        <p:txBody>
          <a:bodyPr>
            <a:normAutofit fontScale="90000"/>
          </a:bodyPr>
          <a:lstStyle/>
          <a:p>
            <a:br>
              <a:rPr lang="lt-LT" dirty="0"/>
            </a:br>
            <a:br>
              <a:rPr lang="lt-LT" dirty="0"/>
            </a:br>
            <a:br>
              <a:rPr lang="lt-LT" dirty="0"/>
            </a:br>
            <a:br>
              <a:rPr lang="lt-LT" dirty="0"/>
            </a:br>
            <a:br>
              <a:rPr lang="lt-LT" dirty="0"/>
            </a:br>
            <a:r>
              <a:rPr lang="lt-LT" sz="4000" dirty="0"/>
              <a:t>O jūs ar teisingai plaunat savo rankytes, o jūsų žaisliukai ar švarūs, jei ne, paprašykite mamytės ar tėvelio ir eikit išmaudyti savo žaisliukų</a:t>
            </a:r>
          </a:p>
        </p:txBody>
      </p:sp>
      <p:pic>
        <p:nvPicPr>
          <p:cNvPr id="5" name="Paveikslėlis 4">
            <a:extLst>
              <a:ext uri="{FF2B5EF4-FFF2-40B4-BE49-F238E27FC236}">
                <a16:creationId xmlns:a16="http://schemas.microsoft.com/office/drawing/2014/main" id="{0C8D3B2A-F4F6-470E-AB9D-7CAD9C34D6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963" y="2216035"/>
            <a:ext cx="2872800" cy="2872800"/>
          </a:xfrm>
          <a:prstGeom prst="rect">
            <a:avLst/>
          </a:prstGeom>
        </p:spPr>
      </p:pic>
      <p:pic>
        <p:nvPicPr>
          <p:cNvPr id="7" name="Paveikslėlis 6">
            <a:extLst>
              <a:ext uri="{FF2B5EF4-FFF2-40B4-BE49-F238E27FC236}">
                <a16:creationId xmlns:a16="http://schemas.microsoft.com/office/drawing/2014/main" id="{F1536C58-7042-4DE3-857C-1C9A8507C3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7712" y="2648897"/>
            <a:ext cx="3449453" cy="2583760"/>
          </a:xfrm>
          <a:prstGeom prst="rect">
            <a:avLst/>
          </a:prstGeom>
        </p:spPr>
      </p:pic>
      <p:pic>
        <p:nvPicPr>
          <p:cNvPr id="5122" name="Picture 2" descr="Darbštumas ugdomas nuo mažens | Naujienos | Ignalinos &quot;Šaltinėlio ...">
            <a:extLst>
              <a:ext uri="{FF2B5EF4-FFF2-40B4-BE49-F238E27FC236}">
                <a16:creationId xmlns:a16="http://schemas.microsoft.com/office/drawing/2014/main" id="{D90E997F-AF19-4FDF-BF48-7A79CE2BDA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8582" y="2867080"/>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2659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C950E4A8-509D-45E0-867B-7630A004DF48}"/>
              </a:ext>
            </a:extLst>
          </p:cNvPr>
          <p:cNvSpPr>
            <a:spLocks noGrp="1" noChangeArrowheads="1"/>
          </p:cNvSpPr>
          <p:nvPr>
            <p:ph type="title"/>
          </p:nvPr>
        </p:nvSpPr>
        <p:spPr bwMode="auto">
          <a:xfrm>
            <a:off x="913774" y="333670"/>
            <a:ext cx="11099230"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l" eaLnBrk="0" fontAlgn="base" hangingPunct="0">
              <a:lnSpc>
                <a:spcPct val="100000"/>
              </a:lnSpc>
              <a:spcAft>
                <a:spcPct val="0"/>
              </a:spcAft>
            </a:pPr>
            <a:br>
              <a:rPr kumimoji="0" lang="lt-LT" altLang="lt-LT" sz="1800" b="0" i="0" u="none" strike="noStrike" cap="none" normalizeH="0" baseline="0" dirty="0">
                <a:ln>
                  <a:noFill/>
                </a:ln>
                <a:solidFill>
                  <a:schemeClr val="tx1"/>
                </a:solidFill>
                <a:effectLst/>
                <a:latin typeface="Arial" panose="020B0604020202020204" pitchFamily="34" charset="0"/>
                <a:hlinkClick r:id="rId2"/>
              </a:rPr>
            </a:br>
            <a:r>
              <a:rPr lang="lt-LT" sz="3200" dirty="0"/>
              <a:t>Nukopijuokite nuorodą ir paklausykit dainelės </a:t>
            </a:r>
            <a:br>
              <a:rPr lang="lt-LT" sz="1800" dirty="0"/>
            </a:br>
            <a:br>
              <a:rPr lang="lt-LT" altLang="lt-LT" sz="1800" cap="none" dirty="0">
                <a:latin typeface="Arial" panose="020B0604020202020204" pitchFamily="34" charset="0"/>
                <a:hlinkClick r:id="rId2"/>
              </a:rPr>
            </a:br>
            <a:r>
              <a:rPr kumimoji="0" lang="lt-LT" altLang="lt-LT" sz="3200" b="0" i="0" u="none" strike="noStrike" cap="none" normalizeH="0" baseline="0" dirty="0">
                <a:ln>
                  <a:noFill/>
                </a:ln>
                <a:solidFill>
                  <a:schemeClr val="tx1"/>
                </a:solidFill>
                <a:effectLst/>
                <a:latin typeface="Arial" panose="020B0604020202020204" pitchFamily="34" charset="0"/>
                <a:hlinkClick r:id="rId2"/>
              </a:rPr>
              <a:t>https://www.youtube.com/watch?v=OAZL-L3Xn6A&amp;feature=youtu.be&amp;fbclid=IwAR3xZw_09PDRTfizU2S_hwDPfxYpnKECvWsA8fSxWc-IPaD3EOtO3K_dyJY</a:t>
            </a:r>
            <a:br>
              <a:rPr kumimoji="0" lang="lt-LT" altLang="lt-LT" sz="3200" b="0" i="0" u="none" strike="noStrike" cap="none" normalizeH="0" baseline="0" dirty="0">
                <a:ln>
                  <a:noFill/>
                </a:ln>
                <a:solidFill>
                  <a:schemeClr val="tx1"/>
                </a:solidFill>
                <a:effectLst/>
                <a:latin typeface="Arial" panose="020B0604020202020204" pitchFamily="34" charset="0"/>
              </a:rPr>
            </a:br>
            <a:endParaRPr kumimoji="0" lang="lt-LT" altLang="lt-LT" sz="3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lt-LT" altLang="lt-LT" sz="1800" b="0" i="0" u="none" strike="noStrike" cap="none" normalizeH="0" baseline="0" dirty="0">
                <a:ln>
                  <a:noFill/>
                </a:ln>
                <a:solidFill>
                  <a:schemeClr val="tx1"/>
                </a:solidFill>
                <a:effectLst/>
                <a:latin typeface="Arial" panose="020B0604020202020204" pitchFamily="34" charset="0"/>
              </a:rPr>
            </a:br>
            <a:endParaRPr kumimoji="0" lang="lt-LT" altLang="lt-LT"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t-LT" altLang="lt-LT" sz="1800" b="0" i="0" u="none" strike="noStrike" cap="none" normalizeH="0" baseline="0" dirty="0">
              <a:ln>
                <a:noFill/>
              </a:ln>
              <a:solidFill>
                <a:schemeClr val="tx1"/>
              </a:solidFill>
              <a:effectLst/>
              <a:latin typeface="Arial" panose="020B0604020202020204" pitchFamily="34" charset="0"/>
            </a:endParaRPr>
          </a:p>
        </p:txBody>
      </p:sp>
      <p:pic>
        <p:nvPicPr>
          <p:cNvPr id="6149" name="Picture 5" descr="Smailų galerija :: Smailikų rinktinė kolekcija | Smailikai.com">
            <a:extLst>
              <a:ext uri="{FF2B5EF4-FFF2-40B4-BE49-F238E27FC236}">
                <a16:creationId xmlns:a16="http://schemas.microsoft.com/office/drawing/2014/main" id="{89FFD86A-2DEC-40A6-A4AD-41E17A9E79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64557" y="3614934"/>
            <a:ext cx="2563614" cy="2335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876787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a:extLst>
              <a:ext uri="{FF2B5EF4-FFF2-40B4-BE49-F238E27FC236}">
                <a16:creationId xmlns:a16="http://schemas.microsoft.com/office/drawing/2014/main" id="{A4316431-318C-48E6-9E20-0C585AC69759}"/>
              </a:ext>
            </a:extLst>
          </p:cNvPr>
          <p:cNvSpPr/>
          <p:nvPr/>
        </p:nvSpPr>
        <p:spPr>
          <a:xfrm>
            <a:off x="2623930" y="1630016"/>
            <a:ext cx="7593496" cy="3416320"/>
          </a:xfrm>
          <a:prstGeom prst="rect">
            <a:avLst/>
          </a:prstGeom>
        </p:spPr>
        <p:txBody>
          <a:bodyPr wrap="square">
            <a:spAutoFit/>
          </a:bodyPr>
          <a:lstStyle/>
          <a:p>
            <a:pPr algn="ctr"/>
            <a:r>
              <a:rPr lang="lt-LT" sz="3600" dirty="0"/>
              <a:t>Dėkoju visiems: mamytėms, tėveliams, močiutėms, seneliams,  kurie prisidės, formuojant vaikams higienos įgūdžius. Tikimės, kad ir toliau rankų higienos įgūdžių svarba bus formuojama kiekvienoje šeimoje.</a:t>
            </a:r>
          </a:p>
        </p:txBody>
      </p:sp>
      <p:pic>
        <p:nvPicPr>
          <p:cNvPr id="4" name="Paveikslėlis 3">
            <a:extLst>
              <a:ext uri="{FF2B5EF4-FFF2-40B4-BE49-F238E27FC236}">
                <a16:creationId xmlns:a16="http://schemas.microsoft.com/office/drawing/2014/main" id="{435EF98E-3131-407B-A0E1-8E1B2EF0F4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2964" y="4460548"/>
            <a:ext cx="1854062" cy="1520331"/>
          </a:xfrm>
          <a:prstGeom prst="rect">
            <a:avLst/>
          </a:prstGeom>
        </p:spPr>
      </p:pic>
      <p:pic>
        <p:nvPicPr>
          <p:cNvPr id="7170" name="Picture 2" descr="Smailikų, avatarų ir ASCII galerija | Smailikai.com">
            <a:extLst>
              <a:ext uri="{FF2B5EF4-FFF2-40B4-BE49-F238E27FC236}">
                <a16:creationId xmlns:a16="http://schemas.microsoft.com/office/drawing/2014/main" id="{192D2739-C947-48EC-8A4C-B5B61DCEAD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3486" y="877121"/>
            <a:ext cx="2162175"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1594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vadinimas 2">
            <a:extLst>
              <a:ext uri="{FF2B5EF4-FFF2-40B4-BE49-F238E27FC236}">
                <a16:creationId xmlns:a16="http://schemas.microsoft.com/office/drawing/2014/main" id="{CC5926BB-FB75-4433-8201-6EB48EABD449}"/>
              </a:ext>
            </a:extLst>
          </p:cNvPr>
          <p:cNvSpPr>
            <a:spLocks noGrp="1"/>
          </p:cNvSpPr>
          <p:nvPr>
            <p:ph type="ctrTitle"/>
          </p:nvPr>
        </p:nvSpPr>
        <p:spPr>
          <a:xfrm>
            <a:off x="914399" y="135000"/>
            <a:ext cx="9753601" cy="3947144"/>
          </a:xfrm>
        </p:spPr>
        <p:txBody>
          <a:bodyPr>
            <a:normAutofit fontScale="90000"/>
          </a:bodyPr>
          <a:lstStyle/>
          <a:p>
            <a:br>
              <a:rPr lang="lt-LT" dirty="0"/>
            </a:br>
            <a:r>
              <a:rPr lang="lt-LT" b="1" u="sng" dirty="0"/>
              <a:t>Tema</a:t>
            </a:r>
            <a:br>
              <a:rPr lang="lt-LT" dirty="0"/>
            </a:br>
            <a:r>
              <a:rPr lang="lt-LT" dirty="0"/>
              <a:t>Švarios rankytės-</a:t>
            </a:r>
            <a:br>
              <a:rPr lang="lt-LT" dirty="0"/>
            </a:br>
            <a:br>
              <a:rPr lang="lt-LT" dirty="0"/>
            </a:br>
            <a:r>
              <a:rPr lang="lt-LT" dirty="0"/>
              <a:t>švarūs berniukai,</a:t>
            </a:r>
            <a:br>
              <a:rPr lang="lt-LT" dirty="0"/>
            </a:br>
            <a:r>
              <a:rPr lang="lt-LT" dirty="0"/>
              <a:t> </a:t>
            </a:r>
            <a:br>
              <a:rPr lang="lt-LT" dirty="0"/>
            </a:br>
            <a:r>
              <a:rPr lang="lt-LT" dirty="0"/>
              <a:t>švarios mergytės</a:t>
            </a:r>
          </a:p>
        </p:txBody>
      </p:sp>
      <p:pic>
        <p:nvPicPr>
          <p:cNvPr id="5" name="Picture 19">
            <a:extLst>
              <a:ext uri="{FF2B5EF4-FFF2-40B4-BE49-F238E27FC236}">
                <a16:creationId xmlns:a16="http://schemas.microsoft.com/office/drawing/2014/main" id="{B685DBFE-7CF2-49DD-9B54-56D30AA66B0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3916" y="62590"/>
            <a:ext cx="2265680" cy="2403475"/>
          </a:xfrm>
          <a:prstGeom prst="rect">
            <a:avLst/>
          </a:prstGeom>
          <a:noFill/>
        </p:spPr>
      </p:pic>
      <p:pic>
        <p:nvPicPr>
          <p:cNvPr id="7" name="Picture 15">
            <a:extLst>
              <a:ext uri="{FF2B5EF4-FFF2-40B4-BE49-F238E27FC236}">
                <a16:creationId xmlns:a16="http://schemas.microsoft.com/office/drawing/2014/main" id="{A2DBB671-D314-43FB-8645-62FD5A218F07}"/>
              </a:ext>
            </a:extLst>
          </p:cNvPr>
          <p:cNvPicPr/>
          <p:nvPr/>
        </p:nvPicPr>
        <p:blipFill>
          <a:blip r:embed="rId3" cstate="print">
            <a:extLst>
              <a:ext uri="{28A0092B-C50C-407E-A947-70E740481C1C}">
                <a14:useLocalDpi xmlns:a14="http://schemas.microsoft.com/office/drawing/2010/main" val="0"/>
              </a:ext>
            </a:extLst>
          </a:blip>
          <a:srcRect l="24545" b="45665"/>
          <a:stretch>
            <a:fillRect/>
          </a:stretch>
        </p:blipFill>
        <p:spPr bwMode="auto">
          <a:xfrm>
            <a:off x="8146159" y="1184630"/>
            <a:ext cx="1972945" cy="2068830"/>
          </a:xfrm>
          <a:prstGeom prst="rect">
            <a:avLst/>
          </a:prstGeom>
          <a:noFill/>
        </p:spPr>
      </p:pic>
      <p:pic>
        <p:nvPicPr>
          <p:cNvPr id="8" name="Picture 14">
            <a:extLst>
              <a:ext uri="{FF2B5EF4-FFF2-40B4-BE49-F238E27FC236}">
                <a16:creationId xmlns:a16="http://schemas.microsoft.com/office/drawing/2014/main" id="{8F423629-E648-4071-8A05-D518CCE29928}"/>
              </a:ext>
            </a:extLst>
          </p:cNvPr>
          <p:cNvPicPr/>
          <p:nvPr/>
        </p:nvPicPr>
        <p:blipFill>
          <a:blip r:embed="rId4" cstate="print">
            <a:extLst>
              <a:ext uri="{28A0092B-C50C-407E-A947-70E740481C1C}">
                <a14:useLocalDpi xmlns:a14="http://schemas.microsoft.com/office/drawing/2010/main" val="0"/>
              </a:ext>
            </a:extLst>
          </a:blip>
          <a:srcRect b="50108"/>
          <a:stretch>
            <a:fillRect/>
          </a:stretch>
        </p:blipFill>
        <p:spPr bwMode="auto">
          <a:xfrm>
            <a:off x="8007540" y="3131202"/>
            <a:ext cx="2194560" cy="1715135"/>
          </a:xfrm>
          <a:prstGeom prst="rect">
            <a:avLst/>
          </a:prstGeom>
          <a:noFill/>
        </p:spPr>
      </p:pic>
      <p:pic>
        <p:nvPicPr>
          <p:cNvPr id="9218" name="Picture 2" descr="Meilė :: Gražūs, animuoti paveiksliukai meilės tema | Smailikai.com">
            <a:extLst>
              <a:ext uri="{FF2B5EF4-FFF2-40B4-BE49-F238E27FC236}">
                <a16:creationId xmlns:a16="http://schemas.microsoft.com/office/drawing/2014/main" id="{C1515C9C-67D4-4F06-AF84-DBE46CD1C93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7092" y="3988769"/>
            <a:ext cx="2057400"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376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a:extLst>
              <a:ext uri="{FF2B5EF4-FFF2-40B4-BE49-F238E27FC236}">
                <a16:creationId xmlns:a16="http://schemas.microsoft.com/office/drawing/2014/main" id="{75987FB0-342F-4CF1-ADF7-CA445055900C}"/>
              </a:ext>
            </a:extLst>
          </p:cNvPr>
          <p:cNvSpPr/>
          <p:nvPr/>
        </p:nvSpPr>
        <p:spPr>
          <a:xfrm>
            <a:off x="2875722" y="1219200"/>
            <a:ext cx="6268278" cy="3724096"/>
          </a:xfrm>
          <a:prstGeom prst="rect">
            <a:avLst/>
          </a:prstGeom>
        </p:spPr>
        <p:txBody>
          <a:bodyPr wrap="square">
            <a:spAutoFit/>
          </a:bodyPr>
          <a:lstStyle/>
          <a:p>
            <a:pPr algn="ctr"/>
            <a:r>
              <a:rPr lang="lt-LT" sz="4000" dirty="0">
                <a:latin typeface="Arial Black" panose="020B0A04020102020204" pitchFamily="34" charset="0"/>
              </a:rPr>
              <a:t>Tikslas</a:t>
            </a:r>
            <a:r>
              <a:rPr lang="lt-LT" sz="4000" dirty="0"/>
              <a:t>-</a:t>
            </a:r>
          </a:p>
          <a:p>
            <a:pPr marL="457200" indent="-457200">
              <a:buFont typeface="Arial" panose="020B0604020202020204" pitchFamily="34" charset="0"/>
              <a:buChar char="•"/>
            </a:pPr>
            <a:r>
              <a:rPr lang="lt-LT" sz="2800" dirty="0"/>
              <a:t>atkreipti dėmesį į rankų higienos svarbą ir priminti vaikams, kaip teisingai plauti rankas. </a:t>
            </a:r>
          </a:p>
          <a:p>
            <a:endParaRPr lang="lt-LT" sz="2800" dirty="0"/>
          </a:p>
          <a:p>
            <a:pPr marL="457200" indent="-457200">
              <a:buFont typeface="Arial" panose="020B0604020202020204" pitchFamily="34" charset="0"/>
              <a:buChar char="•"/>
            </a:pPr>
            <a:r>
              <a:rPr lang="lt-LT" sz="2800" dirty="0"/>
              <a:t>Svarbu ne tik tam, kad jos būtų švarios, bet ir tam, kad apsaugotume save ir aplinkinius nuo užkrečiamų ligų.</a:t>
            </a:r>
          </a:p>
        </p:txBody>
      </p:sp>
    </p:spTree>
    <p:extLst>
      <p:ext uri="{BB962C8B-B14F-4D97-AF65-F5344CB8AC3E}">
        <p14:creationId xmlns:p14="http://schemas.microsoft.com/office/powerpoint/2010/main" val="222501591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a:extLst>
              <a:ext uri="{FF2B5EF4-FFF2-40B4-BE49-F238E27FC236}">
                <a16:creationId xmlns:a16="http://schemas.microsoft.com/office/drawing/2014/main" id="{238B8889-0126-40D5-A2CA-3572DFA6E452}"/>
              </a:ext>
            </a:extLst>
          </p:cNvPr>
          <p:cNvSpPr/>
          <p:nvPr/>
        </p:nvSpPr>
        <p:spPr>
          <a:xfrm>
            <a:off x="2623930" y="1325218"/>
            <a:ext cx="6520070" cy="4154984"/>
          </a:xfrm>
          <a:prstGeom prst="rect">
            <a:avLst/>
          </a:prstGeom>
        </p:spPr>
        <p:txBody>
          <a:bodyPr wrap="square">
            <a:spAutoFit/>
          </a:bodyPr>
          <a:lstStyle/>
          <a:p>
            <a:pPr algn="ctr"/>
            <a:r>
              <a:rPr lang="lt-LT" sz="4000" dirty="0"/>
              <a:t>Uždaviniai;</a:t>
            </a:r>
          </a:p>
          <a:p>
            <a:pPr marL="457200" indent="-457200">
              <a:buFont typeface="Arial" panose="020B0604020202020204" pitchFamily="34" charset="0"/>
              <a:buChar char="•"/>
            </a:pPr>
            <a:r>
              <a:rPr lang="lt-LT" sz="3200" dirty="0"/>
              <a:t>suteikti žinių apie asmens higieną, formuojant vaiko savivoką.</a:t>
            </a:r>
          </a:p>
          <a:p>
            <a:endParaRPr lang="lt-LT" sz="3200" dirty="0"/>
          </a:p>
          <a:p>
            <a:pPr marL="457200" indent="-457200">
              <a:buFont typeface="Arial" panose="020B0604020202020204" pitchFamily="34" charset="0"/>
              <a:buChar char="•"/>
            </a:pPr>
            <a:r>
              <a:rPr lang="lt-LT" sz="3200" dirty="0"/>
              <a:t>Bendradarbiauti su vaiku ugdant asmens higienos įgūdžius,</a:t>
            </a:r>
          </a:p>
          <a:p>
            <a:endParaRPr lang="lt-LT" sz="3200" dirty="0"/>
          </a:p>
          <a:p>
            <a:pPr marL="457200" indent="-457200">
              <a:buFont typeface="Arial" panose="020B0604020202020204" pitchFamily="34" charset="0"/>
              <a:buChar char="•"/>
            </a:pPr>
            <a:r>
              <a:rPr lang="lt-LT" sz="3200" dirty="0"/>
              <a:t>Formuoti rankučių plovimo įgūdžius</a:t>
            </a:r>
            <a:r>
              <a:rPr lang="lt-LT" dirty="0"/>
              <a:t>.</a:t>
            </a:r>
          </a:p>
        </p:txBody>
      </p:sp>
    </p:spTree>
    <p:extLst>
      <p:ext uri="{BB962C8B-B14F-4D97-AF65-F5344CB8AC3E}">
        <p14:creationId xmlns:p14="http://schemas.microsoft.com/office/powerpoint/2010/main" val="376924689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a:extLst>
              <a:ext uri="{FF2B5EF4-FFF2-40B4-BE49-F238E27FC236}">
                <a16:creationId xmlns:a16="http://schemas.microsoft.com/office/drawing/2014/main" id="{33B06617-0C13-44EE-8BE6-EDC56C062133}"/>
              </a:ext>
            </a:extLst>
          </p:cNvPr>
          <p:cNvSpPr/>
          <p:nvPr/>
        </p:nvSpPr>
        <p:spPr>
          <a:xfrm>
            <a:off x="1921564" y="701719"/>
            <a:ext cx="8123583" cy="6186309"/>
          </a:xfrm>
          <a:prstGeom prst="rect">
            <a:avLst/>
          </a:prstGeom>
        </p:spPr>
        <p:txBody>
          <a:bodyPr wrap="square">
            <a:spAutoFit/>
          </a:bodyPr>
          <a:lstStyle/>
          <a:p>
            <a:r>
              <a:rPr lang="lt-LT" sz="3200" dirty="0"/>
              <a:t>Kiekvieną naujos dienos užsiėmimą pradėkite Ryto rato pasisveikinimu. Veiklos pradžia bus jei eilėraštį- pasisveikinimą sakysite visi kartu namuose esantys - visa šeima.</a:t>
            </a:r>
          </a:p>
          <a:p>
            <a:br>
              <a:rPr lang="lt-LT" dirty="0"/>
            </a:br>
            <a:endParaRPr lang="lt-LT" dirty="0"/>
          </a:p>
          <a:p>
            <a:r>
              <a:rPr lang="lt-LT" sz="2800" b="1" dirty="0">
                <a:solidFill>
                  <a:srgbClr val="FF0000"/>
                </a:solidFill>
              </a:rPr>
              <a:t>		Mes maži linksmi vaikai</a:t>
            </a:r>
          </a:p>
          <a:p>
            <a:r>
              <a:rPr lang="lt-LT" sz="2800" b="1" dirty="0">
                <a:solidFill>
                  <a:srgbClr val="FF0000"/>
                </a:solidFill>
              </a:rPr>
              <a:t>		Ir vadinamės draugai</a:t>
            </a:r>
          </a:p>
          <a:p>
            <a:r>
              <a:rPr lang="lt-LT" sz="2800" b="1" dirty="0">
                <a:solidFill>
                  <a:srgbClr val="FF0000"/>
                </a:solidFill>
              </a:rPr>
              <a:t>		Darbščios, darbščios </a:t>
            </a:r>
            <a:r>
              <a:rPr lang="lt-LT" sz="2800" b="1" dirty="0" err="1">
                <a:solidFill>
                  <a:srgbClr val="FF0000"/>
                </a:solidFill>
              </a:rPr>
              <a:t>mūs</a:t>
            </a:r>
            <a:r>
              <a:rPr lang="lt-LT" sz="2800" b="1" dirty="0">
                <a:solidFill>
                  <a:srgbClr val="FF0000"/>
                </a:solidFill>
              </a:rPr>
              <a:t> rankelės,</a:t>
            </a:r>
          </a:p>
          <a:p>
            <a:r>
              <a:rPr lang="lt-LT" sz="2800" b="1" dirty="0">
                <a:solidFill>
                  <a:srgbClr val="FF0000"/>
                </a:solidFill>
              </a:rPr>
              <a:t>		Kuria nuostabius darbelius,</a:t>
            </a:r>
          </a:p>
          <a:p>
            <a:r>
              <a:rPr lang="lt-LT" sz="2800" b="1" dirty="0">
                <a:solidFill>
                  <a:srgbClr val="FF0000"/>
                </a:solidFill>
              </a:rPr>
              <a:t>		Mokam šokti ir dainuoti.</a:t>
            </a:r>
          </a:p>
          <a:p>
            <a:r>
              <a:rPr lang="lt-LT" sz="2800" b="1" dirty="0">
                <a:solidFill>
                  <a:srgbClr val="FF0000"/>
                </a:solidFill>
              </a:rPr>
              <a:t>		Labas rytas tariam.</a:t>
            </a:r>
          </a:p>
          <a:p>
            <a:r>
              <a:rPr lang="lt-LT" sz="2800" b="1" dirty="0">
                <a:solidFill>
                  <a:srgbClr val="FF0000"/>
                </a:solidFill>
              </a:rPr>
              <a:t>		Taip ir pradedam dienelę.</a:t>
            </a:r>
          </a:p>
          <a:p>
            <a:br>
              <a:rPr lang="lt-LT" dirty="0"/>
            </a:br>
            <a:endParaRPr lang="lt-LT" dirty="0"/>
          </a:p>
        </p:txBody>
      </p:sp>
    </p:spTree>
    <p:extLst>
      <p:ext uri="{BB962C8B-B14F-4D97-AF65-F5344CB8AC3E}">
        <p14:creationId xmlns:p14="http://schemas.microsoft.com/office/powerpoint/2010/main" val="307014917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B3B325F-380B-4890-AB58-AB977437FEC0}"/>
              </a:ext>
            </a:extLst>
          </p:cNvPr>
          <p:cNvSpPr>
            <a:spLocks noGrp="1"/>
          </p:cNvSpPr>
          <p:nvPr>
            <p:ph type="title"/>
          </p:nvPr>
        </p:nvSpPr>
        <p:spPr/>
        <p:txBody>
          <a:bodyPr>
            <a:normAutofit fontScale="90000"/>
          </a:bodyPr>
          <a:lstStyle/>
          <a:p>
            <a:br>
              <a:rPr lang="lt-LT" b="1" dirty="0"/>
            </a:br>
            <a:br>
              <a:rPr lang="lt-LT" b="1" dirty="0"/>
            </a:br>
            <a:br>
              <a:rPr lang="lt-LT" b="1" dirty="0"/>
            </a:br>
            <a:br>
              <a:rPr lang="lt-LT" b="1" dirty="0"/>
            </a:br>
            <a:br>
              <a:rPr lang="lt-LT" b="1" dirty="0"/>
            </a:br>
            <a:br>
              <a:rPr lang="lt-LT" b="1" dirty="0"/>
            </a:br>
            <a:br>
              <a:rPr lang="lt-LT" b="1" dirty="0"/>
            </a:br>
            <a:br>
              <a:rPr lang="lt-LT" b="1" dirty="0"/>
            </a:br>
            <a:r>
              <a:rPr lang="lt-LT" sz="3100" b="1" dirty="0"/>
              <a:t>Išmokykime vaiką plauti rankytes dažnai</a:t>
            </a:r>
            <a:br>
              <a:rPr lang="lt-LT" sz="3100" b="1" dirty="0"/>
            </a:br>
            <a:br>
              <a:rPr lang="lt-LT" sz="3100" dirty="0"/>
            </a:br>
            <a:r>
              <a:rPr lang="lt-LT" sz="3100" dirty="0"/>
              <a:t>Praustis reikia ne tik tada, kai </a:t>
            </a:r>
            <a:r>
              <a:rPr lang="lt-LT" sz="3100" i="1" dirty="0"/>
              <a:t>rankytės </a:t>
            </a:r>
            <a:r>
              <a:rPr lang="lt-LT" sz="3100" dirty="0"/>
              <a:t>akivaizdžiai purvinos, bet ir kai jokių nešvarumų nesimato. </a:t>
            </a:r>
            <a:br>
              <a:rPr lang="lt-LT" sz="3100" dirty="0"/>
            </a:br>
            <a:r>
              <a:rPr lang="lt-LT" sz="3100" dirty="0"/>
              <a:t>Ypač svarbu įpratinti vaiką </a:t>
            </a:r>
            <a:r>
              <a:rPr lang="lt-LT" sz="3100" i="1" dirty="0"/>
              <a:t>plauti rankytes</a:t>
            </a:r>
            <a:r>
              <a:rPr lang="lt-LT" sz="3100" dirty="0"/>
              <a:t> prieš valgį, pasinaudojus tualetu, </a:t>
            </a:r>
            <a:br>
              <a:rPr lang="lt-LT" sz="3100" dirty="0"/>
            </a:br>
            <a:r>
              <a:rPr lang="lt-LT" sz="3100" dirty="0"/>
              <a:t>grįžus iš lauko, </a:t>
            </a:r>
            <a:br>
              <a:rPr lang="lt-LT" sz="3100" dirty="0"/>
            </a:br>
            <a:r>
              <a:rPr lang="lt-LT" sz="3100" dirty="0"/>
              <a:t>paglosčius šuniuką ar katytę. </a:t>
            </a:r>
            <a:br>
              <a:rPr lang="lt-LT" sz="3100" dirty="0"/>
            </a:br>
            <a:r>
              <a:rPr lang="lt-LT" sz="3100" dirty="0"/>
              <a:t>Jeigu </a:t>
            </a:r>
            <a:r>
              <a:rPr lang="lt-LT" sz="3100" i="1" dirty="0"/>
              <a:t>vaiko rankytės</a:t>
            </a:r>
            <a:r>
              <a:rPr lang="lt-LT" sz="3100" dirty="0"/>
              <a:t> lietė pinigus, taip pat reikėtų nusiprausti. </a:t>
            </a:r>
            <a:br>
              <a:rPr lang="lt-LT" sz="3100" dirty="0"/>
            </a:br>
            <a:r>
              <a:rPr lang="lt-LT" sz="3100" dirty="0"/>
              <a:t>Dažnai plaudamas rankas </a:t>
            </a:r>
            <a:r>
              <a:rPr lang="lt-LT" sz="3100" i="1" dirty="0"/>
              <a:t>vaikas </a:t>
            </a:r>
            <a:r>
              <a:rPr lang="lt-LT" sz="3100" dirty="0"/>
              <a:t>išvengs vadinamųjų nešvarių rankų ligų.</a:t>
            </a:r>
            <a:br>
              <a:rPr lang="lt-LT" dirty="0"/>
            </a:br>
            <a:endParaRPr lang="lt-LT" dirty="0"/>
          </a:p>
        </p:txBody>
      </p:sp>
    </p:spTree>
    <p:extLst>
      <p:ext uri="{BB962C8B-B14F-4D97-AF65-F5344CB8AC3E}">
        <p14:creationId xmlns:p14="http://schemas.microsoft.com/office/powerpoint/2010/main" val="425594270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87F8A10-F5BE-448F-B6FE-A1BEA08DE388}"/>
              </a:ext>
            </a:extLst>
          </p:cNvPr>
          <p:cNvSpPr>
            <a:spLocks noGrp="1"/>
          </p:cNvSpPr>
          <p:nvPr>
            <p:ph type="title"/>
          </p:nvPr>
        </p:nvSpPr>
        <p:spPr>
          <a:xfrm>
            <a:off x="913774" y="804047"/>
            <a:ext cx="10364451" cy="1596177"/>
          </a:xfrm>
        </p:spPr>
        <p:txBody>
          <a:bodyPr>
            <a:noAutofit/>
          </a:bodyPr>
          <a:lstStyle/>
          <a:p>
            <a:pPr algn="l"/>
            <a:br>
              <a:rPr lang="lt-LT" sz="1800" i="1" dirty="0"/>
            </a:br>
            <a:br>
              <a:rPr lang="lt-LT" sz="1800" i="1" dirty="0"/>
            </a:br>
            <a:br>
              <a:rPr lang="lt-LT" sz="1800" i="1" dirty="0"/>
            </a:br>
            <a:br>
              <a:rPr lang="lt-LT" sz="1800" i="1" dirty="0"/>
            </a:br>
            <a:br>
              <a:rPr lang="lt-LT" sz="1800" i="1" dirty="0"/>
            </a:br>
            <a:br>
              <a:rPr lang="lt-LT" sz="1800" i="1" dirty="0"/>
            </a:br>
            <a:br>
              <a:rPr lang="lt-LT" sz="1800" i="1" dirty="0"/>
            </a:br>
            <a:br>
              <a:rPr lang="lt-LT" sz="1800" i="1" dirty="0"/>
            </a:br>
            <a:br>
              <a:rPr lang="lt-LT" sz="1800" i="1" dirty="0"/>
            </a:br>
            <a:br>
              <a:rPr lang="lt-LT" sz="1800" i="1" dirty="0"/>
            </a:br>
            <a:br>
              <a:rPr lang="lt-LT" sz="1800" i="1" dirty="0"/>
            </a:br>
            <a:br>
              <a:rPr lang="lt-LT" sz="1800" i="1" dirty="0"/>
            </a:br>
            <a:br>
              <a:rPr lang="lt-LT" sz="1800" i="1" dirty="0"/>
            </a:br>
            <a:br>
              <a:rPr lang="lt-LT" sz="1800" i="1" dirty="0"/>
            </a:br>
            <a:r>
              <a:rPr lang="lt-LT" sz="2000" i="1" dirty="0"/>
              <a:t>Vaiko rankytėms</a:t>
            </a:r>
            <a:r>
              <a:rPr lang="lt-LT" sz="2000" dirty="0"/>
              <a:t> tinkamiausias – specialus </a:t>
            </a:r>
            <a:r>
              <a:rPr lang="lt-LT" sz="2000" i="1" dirty="0"/>
              <a:t>vaikiškas prausiklis</a:t>
            </a:r>
            <a:r>
              <a:rPr lang="lt-LT" sz="2000" dirty="0"/>
              <a:t>. </a:t>
            </a:r>
            <a:br>
              <a:rPr lang="lt-LT" sz="2000" dirty="0"/>
            </a:br>
            <a:r>
              <a:rPr lang="lt-LT" sz="2000" i="1" dirty="0"/>
              <a:t>Vaiko odelei</a:t>
            </a:r>
            <a:r>
              <a:rPr lang="lt-LT" sz="2000" dirty="0"/>
              <a:t> malonus švelnus </a:t>
            </a:r>
            <a:r>
              <a:rPr lang="lt-LT" sz="2000" i="1" dirty="0"/>
              <a:t>drėkinamasis muilas</a:t>
            </a:r>
            <a:r>
              <a:rPr lang="lt-LT" sz="2000" dirty="0"/>
              <a:t>. Antibakterinio muilo vaikui nereikia, nes jis sunaikina ir taikiai ant rankų gyvenančias gerąsias bakterijas.</a:t>
            </a:r>
            <a:br>
              <a:rPr lang="lt-LT" sz="2000" dirty="0"/>
            </a:br>
            <a:br>
              <a:rPr lang="lt-LT" sz="2000" dirty="0"/>
            </a:br>
            <a:r>
              <a:rPr lang="lt-LT" sz="2000" dirty="0"/>
              <a:t>Tyrimais nustatyta, kad 15 sekundžių </a:t>
            </a:r>
            <a:r>
              <a:rPr lang="lt-LT" sz="2000" i="1" dirty="0"/>
              <a:t>plaudami rankas</a:t>
            </a:r>
            <a:r>
              <a:rPr lang="lt-LT" sz="2000" dirty="0"/>
              <a:t> įprastiniu muilu pašaliname maždaug 90 proc. bakterijų. Todėl </a:t>
            </a:r>
            <a:r>
              <a:rPr lang="lt-LT" sz="2000" i="1" dirty="0"/>
              <a:t>su muilu</a:t>
            </a:r>
            <a:r>
              <a:rPr lang="lt-LT" sz="2000" dirty="0"/>
              <a:t> reikia sukamaisiais judesiais kruopščiai trinti riešus, išmuiluoti visą plaštaką, nepamiršti tarpupirščių, nes kaip tik juose kaupiasi nematomi infekcijos sukėlėjai. </a:t>
            </a:r>
            <a:br>
              <a:rPr lang="lt-LT" sz="2000" dirty="0"/>
            </a:br>
            <a:r>
              <a:rPr lang="lt-LT" sz="2000" dirty="0"/>
              <a:t>Rankų plovimas su muilu yra vienas efektyviausių būdų apsisaugoti ne tik nuo žarnyno užkrečiamųjų ligų, bet ir nuo oro lašeliniu būdu perduodamų infekcijų.</a:t>
            </a:r>
            <a:br>
              <a:rPr lang="lt-LT" sz="2000" dirty="0"/>
            </a:br>
            <a:r>
              <a:rPr lang="lt-LT" sz="2800" dirty="0">
                <a:solidFill>
                  <a:srgbClr val="FF0000"/>
                </a:solidFill>
                <a:latin typeface="Arial Black" panose="020B0A04020102020204" pitchFamily="34" charset="0"/>
              </a:rPr>
              <a:t>Kiekvienas turi žinoti, kodėl, kada ir kaip teisingai plauti            rankas. </a:t>
            </a:r>
            <a:r>
              <a:rPr lang="lt-LT" sz="2800" dirty="0">
                <a:latin typeface="Arial Black" panose="020B0A04020102020204" pitchFamily="34" charset="0"/>
              </a:rPr>
              <a:t> </a:t>
            </a:r>
            <a:r>
              <a:rPr lang="lt-LT" sz="2000" dirty="0"/>
              <a:t>                                                                                                     </a:t>
            </a:r>
            <a:br>
              <a:rPr lang="lt-LT" sz="2000" dirty="0"/>
            </a:br>
            <a:br>
              <a:rPr lang="lt-LT" sz="2000" dirty="0"/>
            </a:br>
            <a:r>
              <a:rPr lang="lt-LT" sz="2000" dirty="0"/>
              <a:t>Mėgstama mikrobų vieta – panagės, todėl svarbu nukarpyti vaiko nagučius. Švarias rankas reikia būtinai nusišluostyti medvilniniu arba popieriniu rankšluosčiu, nes šilumoje ir drėgmėje dauginasi </a:t>
            </a:r>
            <a:r>
              <a:rPr lang="lt-LT" sz="2000" i="1" dirty="0"/>
              <a:t>bakterijos</a:t>
            </a:r>
            <a:r>
              <a:rPr lang="lt-LT" sz="2000" dirty="0"/>
              <a:t>.</a:t>
            </a:r>
            <a:br>
              <a:rPr lang="lt-LT" sz="1800" dirty="0"/>
            </a:br>
            <a:endParaRPr lang="lt-LT" sz="1800" dirty="0"/>
          </a:p>
        </p:txBody>
      </p:sp>
    </p:spTree>
    <p:extLst>
      <p:ext uri="{BB962C8B-B14F-4D97-AF65-F5344CB8AC3E}">
        <p14:creationId xmlns:p14="http://schemas.microsoft.com/office/powerpoint/2010/main" val="396594491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a:extLst>
              <a:ext uri="{FF2B5EF4-FFF2-40B4-BE49-F238E27FC236}">
                <a16:creationId xmlns:a16="http://schemas.microsoft.com/office/drawing/2014/main" id="{01525296-03B0-42DC-A1B5-4413B3C0B3BB}"/>
              </a:ext>
            </a:extLst>
          </p:cNvPr>
          <p:cNvSpPr>
            <a:spLocks noGrp="1"/>
          </p:cNvSpPr>
          <p:nvPr>
            <p:ph type="subTitle" idx="1"/>
          </p:nvPr>
        </p:nvSpPr>
        <p:spPr/>
        <p:txBody>
          <a:bodyPr>
            <a:normAutofit/>
          </a:bodyPr>
          <a:lstStyle/>
          <a:p>
            <a:r>
              <a:rPr lang="lt-LT" sz="2800" b="1" dirty="0">
                <a:solidFill>
                  <a:schemeClr val="tx1"/>
                </a:solidFill>
                <a:latin typeface="Arial Black" panose="020B0A04020102020204" pitchFamily="34" charset="0"/>
              </a:rPr>
              <a:t>   </a:t>
            </a:r>
            <a:endParaRPr lang="lt-LT" sz="2800" dirty="0">
              <a:solidFill>
                <a:schemeClr val="tx1"/>
              </a:solidFill>
              <a:latin typeface="Arial Black" panose="020B0A04020102020204" pitchFamily="34" charset="0"/>
            </a:endParaRPr>
          </a:p>
        </p:txBody>
      </p:sp>
      <p:pic>
        <p:nvPicPr>
          <p:cNvPr id="2050" name="Picture 2" descr="Gegužės 5-oji – pasaulinė rankų higienos diena | Kelmės visuomenės ...">
            <a:extLst>
              <a:ext uri="{FF2B5EF4-FFF2-40B4-BE49-F238E27FC236}">
                <a16:creationId xmlns:a16="http://schemas.microsoft.com/office/drawing/2014/main" id="{D70CDF58-CEC5-484C-84E7-7C74B1A4DD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1271" y="592768"/>
            <a:ext cx="5889458" cy="5708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569515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vadinimas 4">
            <a:extLst>
              <a:ext uri="{FF2B5EF4-FFF2-40B4-BE49-F238E27FC236}">
                <a16:creationId xmlns:a16="http://schemas.microsoft.com/office/drawing/2014/main" id="{38C72655-56AA-4EDD-9594-0B4A3736A21D}"/>
              </a:ext>
            </a:extLst>
          </p:cNvPr>
          <p:cNvSpPr>
            <a:spLocks noGrp="1"/>
          </p:cNvSpPr>
          <p:nvPr>
            <p:ph type="title"/>
          </p:nvPr>
        </p:nvSpPr>
        <p:spPr/>
        <p:txBody>
          <a:bodyPr/>
          <a:lstStyle/>
          <a:p>
            <a:br>
              <a:rPr lang="lt-LT" dirty="0"/>
            </a:br>
            <a:r>
              <a:rPr lang="lt-LT" dirty="0"/>
              <a:t>Pažiūrėkite kartu senosios animacijos filmuką</a:t>
            </a:r>
            <a:br>
              <a:rPr lang="lt-LT" dirty="0"/>
            </a:br>
            <a:r>
              <a:rPr lang="lt-LT" b="1" dirty="0">
                <a:solidFill>
                  <a:srgbClr val="0070C0"/>
                </a:solidFill>
                <a:latin typeface="Arial Black" panose="020B0A04020102020204" pitchFamily="34" charset="0"/>
              </a:rPr>
              <a:t>,,</a:t>
            </a:r>
            <a:r>
              <a:rPr lang="lt-LT" b="1" dirty="0" err="1">
                <a:solidFill>
                  <a:srgbClr val="0070C0"/>
                </a:solidFill>
                <a:latin typeface="Arial Black" panose="020B0A04020102020204" pitchFamily="34" charset="0"/>
              </a:rPr>
              <a:t>Baltaprausys</a:t>
            </a:r>
            <a:r>
              <a:rPr lang="lt-LT" b="1" dirty="0">
                <a:solidFill>
                  <a:srgbClr val="0070C0"/>
                </a:solidFill>
                <a:latin typeface="Arial Black" panose="020B0A04020102020204" pitchFamily="34" charset="0"/>
              </a:rPr>
              <a:t>“</a:t>
            </a:r>
            <a:br>
              <a:rPr lang="lt-LT" dirty="0"/>
            </a:br>
            <a:br>
              <a:rPr lang="lt-LT" dirty="0"/>
            </a:br>
            <a:r>
              <a:rPr lang="lt-LT" dirty="0"/>
              <a:t>nuoroda į filmuką</a:t>
            </a:r>
          </a:p>
        </p:txBody>
      </p:sp>
      <p:sp>
        <p:nvSpPr>
          <p:cNvPr id="6" name="Teksto vietos rezervavimo ženklas 5">
            <a:extLst>
              <a:ext uri="{FF2B5EF4-FFF2-40B4-BE49-F238E27FC236}">
                <a16:creationId xmlns:a16="http://schemas.microsoft.com/office/drawing/2014/main" id="{3A955656-8C94-4376-AA56-D2EA8C1C67A2}"/>
              </a:ext>
            </a:extLst>
          </p:cNvPr>
          <p:cNvSpPr>
            <a:spLocks noGrp="1"/>
          </p:cNvSpPr>
          <p:nvPr>
            <p:ph type="body" sz="half" idx="2"/>
          </p:nvPr>
        </p:nvSpPr>
        <p:spPr>
          <a:xfrm>
            <a:off x="913775" y="2729948"/>
            <a:ext cx="10364452" cy="3061253"/>
          </a:xfrm>
        </p:spPr>
        <p:txBody>
          <a:bodyPr>
            <a:normAutofit/>
          </a:bodyPr>
          <a:lstStyle/>
          <a:p>
            <a:r>
              <a:rPr lang="lt-LT" sz="2800" dirty="0"/>
              <a:t>https://www.youtube.com/watch?v=-fRNh3roVwg</a:t>
            </a:r>
          </a:p>
        </p:txBody>
      </p:sp>
    </p:spTree>
    <p:extLst>
      <p:ext uri="{BB962C8B-B14F-4D97-AF65-F5344CB8AC3E}">
        <p14:creationId xmlns:p14="http://schemas.microsoft.com/office/powerpoint/2010/main" val="329750797"/>
      </p:ext>
    </p:extLst>
  </p:cSld>
  <p:clrMapOvr>
    <a:masterClrMapping/>
  </p:clrMapOvr>
  <p:transition spd="slow">
    <p:push dir="u"/>
  </p:transition>
</p:sld>
</file>

<file path=ppt/theme/theme1.xml><?xml version="1.0" encoding="utf-8"?>
<a:theme xmlns:a="http://schemas.openxmlformats.org/drawingml/2006/main" name="Lašelis">
  <a:themeElements>
    <a:clrScheme name="Lašelis">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Lašelis">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šelis">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TM04033925[[fn=Lašelis]]</Template>
  <TotalTime>436</TotalTime>
  <Words>774</Words>
  <Application>Microsoft Office PowerPoint</Application>
  <PresentationFormat>Plačiaekranė</PresentationFormat>
  <Paragraphs>47</Paragraphs>
  <Slides>16</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16</vt:i4>
      </vt:variant>
    </vt:vector>
  </HeadingPairs>
  <TitlesOfParts>
    <vt:vector size="20" baseType="lpstr">
      <vt:lpstr>Arial</vt:lpstr>
      <vt:lpstr>Arial Black</vt:lpstr>
      <vt:lpstr>Tw Cen MT</vt:lpstr>
      <vt:lpstr>Lašelis</vt:lpstr>
      <vt:lpstr>„Meškiukų“ grupė </vt:lpstr>
      <vt:lpstr> Tema Švarios rankytės-  švarūs berniukai,   švarios mergytės</vt:lpstr>
      <vt:lpstr>„PowerPoint“ pateiktis</vt:lpstr>
      <vt:lpstr>„PowerPoint“ pateiktis</vt:lpstr>
      <vt:lpstr>„PowerPoint“ pateiktis</vt:lpstr>
      <vt:lpstr>        Išmokykime vaiką plauti rankytes dažnai  Praustis reikia ne tik tada, kai rankytės akivaizdžiai purvinos, bet ir kai jokių nešvarumų nesimato.  Ypač svarbu įpratinti vaiką plauti rankytes prieš valgį, pasinaudojus tualetu,  grįžus iš lauko,  paglosčius šuniuką ar katytę.  Jeigu vaiko rankytės lietė pinigus, taip pat reikėtų nusiprausti.  Dažnai plaudamas rankas vaikas išvengs vadinamųjų nešvarių rankų ligų. </vt:lpstr>
      <vt:lpstr>              Vaiko rankytėms tinkamiausias – specialus vaikiškas prausiklis.  Vaiko odelei malonus švelnus drėkinamasis muilas. Antibakterinio muilo vaikui nereikia, nes jis sunaikina ir taikiai ant rankų gyvenančias gerąsias bakterijas.  Tyrimais nustatyta, kad 15 sekundžių plaudami rankas įprastiniu muilu pašaliname maždaug 90 proc. bakterijų. Todėl su muilu reikia sukamaisiais judesiais kruopščiai trinti riešus, išmuiluoti visą plaštaką, nepamiršti tarpupirščių, nes kaip tik juose kaupiasi nematomi infekcijos sukėlėjai.  Rankų plovimas su muilu yra vienas efektyviausių būdų apsisaugoti ne tik nuo žarnyno užkrečiamųjų ligų, bet ir nuo oro lašeliniu būdu perduodamų infekcijų. Kiekvienas turi žinoti, kodėl, kada ir kaip teisingai plauti            rankas.                                                                                                         Mėgstama mikrobų vieta – panagės, todėl svarbu nukarpyti vaiko nagučius. Švarias rankas reikia būtinai nusišluostyti medvilniniu arba popieriniu rankšluosčiu, nes šilumoje ir drėgmėje dauginasi bakterijos. </vt:lpstr>
      <vt:lpstr>„PowerPoint“ pateiktis</vt:lpstr>
      <vt:lpstr> Pažiūrėkite kartu senosios animacijos filmuką ,,Baltaprausys“  nuoroda į filmuką</vt:lpstr>
      <vt:lpstr>„PowerPoint“ pateiktis</vt:lpstr>
      <vt:lpstr>„PowerPoint“ pateiktis</vt:lpstr>
      <vt:lpstr>„PowerPoint“ pateiktis</vt:lpstr>
      <vt:lpstr>  Nukopijuokite nuorodą ir pažiūrėkite filmuką kaip teisingai plauti rankytes   https://www.youtube.com/watch?v=KUJiE6BSjyM&amp;feature=share&amp;fbclid=IwAR31aQdNvyQDA8UEITqsOlxRpGGxnUTD0fU7WJgMma6YKA503Q5ZJDD-OfM </vt:lpstr>
      <vt:lpstr>     O jūs ar teisingai plaunat savo rankytes, o jūsų žaisliukai ar švarūs, jei ne, paprašykite mamytės ar tėvelio ir eikit išmaudyti savo žaisliukų</vt:lpstr>
      <vt:lpstr> Nukopijuokite nuorodą ir paklausykit dainelės   https://www.youtube.com/watch?v=OAZL-L3Xn6A&amp;feature=youtu.be&amp;fbclid=IwAR3xZw_09PDRTfizU2S_hwDPfxYpnKECvWsA8fSxWc-IPaD3EOtO3K_dyJY    </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Admin</dc:creator>
  <cp:lastModifiedBy>Natalija Milevskytė</cp:lastModifiedBy>
  <cp:revision>22</cp:revision>
  <dcterms:created xsi:type="dcterms:W3CDTF">2020-04-14T08:04:12Z</dcterms:created>
  <dcterms:modified xsi:type="dcterms:W3CDTF">2020-04-14T15:55:34Z</dcterms:modified>
</cp:coreProperties>
</file>