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0"/>
  </p:notesMasterIdLst>
  <p:sldIdLst>
    <p:sldId id="284" r:id="rId2"/>
    <p:sldId id="285" r:id="rId3"/>
    <p:sldId id="256" r:id="rId4"/>
    <p:sldId id="257" r:id="rId5"/>
    <p:sldId id="258" r:id="rId6"/>
    <p:sldId id="265" r:id="rId7"/>
    <p:sldId id="266" r:id="rId8"/>
    <p:sldId id="267" r:id="rId9"/>
    <p:sldId id="268" r:id="rId10"/>
    <p:sldId id="259" r:id="rId11"/>
    <p:sldId id="269" r:id="rId12"/>
    <p:sldId id="270" r:id="rId13"/>
    <p:sldId id="271" r:id="rId14"/>
    <p:sldId id="264" r:id="rId15"/>
    <p:sldId id="260" r:id="rId16"/>
    <p:sldId id="262" r:id="rId17"/>
    <p:sldId id="263" r:id="rId18"/>
    <p:sldId id="272" r:id="rId19"/>
    <p:sldId id="273" r:id="rId20"/>
    <p:sldId id="274" r:id="rId21"/>
    <p:sldId id="275" r:id="rId22"/>
    <p:sldId id="277" r:id="rId23"/>
    <p:sldId id="282" r:id="rId24"/>
    <p:sldId id="278" r:id="rId25"/>
    <p:sldId id="279" r:id="rId26"/>
    <p:sldId id="280" r:id="rId27"/>
    <p:sldId id="281"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83" d="100"/>
          <a:sy n="83"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06324-CD2E-429D-AA01-5908060613E5}"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4F788-04C9-4A73-B391-36F1F4D577B3}" type="slidenum">
              <a:rPr lang="en-US" smtClean="0"/>
              <a:t>‹#›</a:t>
            </a:fld>
            <a:endParaRPr lang="en-US"/>
          </a:p>
        </p:txBody>
      </p:sp>
    </p:spTree>
    <p:extLst>
      <p:ext uri="{BB962C8B-B14F-4D97-AF65-F5344CB8AC3E}">
        <p14:creationId xmlns:p14="http://schemas.microsoft.com/office/powerpoint/2010/main" val="269731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4F788-04C9-4A73-B391-36F1F4D577B3}" type="slidenum">
              <a:rPr lang="en-US" smtClean="0"/>
              <a:t>28</a:t>
            </a:fld>
            <a:endParaRPr lang="en-US"/>
          </a:p>
        </p:txBody>
      </p:sp>
    </p:spTree>
    <p:extLst>
      <p:ext uri="{BB962C8B-B14F-4D97-AF65-F5344CB8AC3E}">
        <p14:creationId xmlns:p14="http://schemas.microsoft.com/office/powerpoint/2010/main" val="74455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2095908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4024106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90395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2651017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07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64510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2020418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316388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793655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3EE374-E7A2-4127-8EF7-2BEAE407607A}" type="datetimeFigureOut">
              <a:rPr lang="lt-LT" smtClean="0"/>
              <a:t>2020-05-05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4222423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3EE374-E7A2-4127-8EF7-2BEAE407607A}" type="datetimeFigureOut">
              <a:rPr lang="lt-LT" smtClean="0"/>
              <a:t>2020-05-05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3916254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EE374-E7A2-4127-8EF7-2BEAE407607A}" type="datetimeFigureOut">
              <a:rPr lang="lt-LT" smtClean="0"/>
              <a:t>2020-05-05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561034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3EE374-E7A2-4127-8EF7-2BEAE407607A}" type="datetimeFigureOut">
              <a:rPr lang="lt-LT" smtClean="0"/>
              <a:t>2020-05-05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4130564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EE374-E7A2-4127-8EF7-2BEAE407607A}" type="datetimeFigureOut">
              <a:rPr lang="lt-LT" smtClean="0"/>
              <a:t>2020-05-05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2042547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3EE374-E7A2-4127-8EF7-2BEAE407607A}" type="datetimeFigureOut">
              <a:rPr lang="lt-LT" smtClean="0"/>
              <a:t>2020-05-05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351102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3EE374-E7A2-4127-8EF7-2BEAE407607A}" type="datetimeFigureOut">
              <a:rPr lang="lt-LT" smtClean="0"/>
              <a:t>2020-05-05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1482E64-9B0D-413F-873B-71CFAB8C4833}" type="slidenum">
              <a:rPr lang="lt-LT" smtClean="0"/>
              <a:t>‹#›</a:t>
            </a:fld>
            <a:endParaRPr lang="lt-LT"/>
          </a:p>
        </p:txBody>
      </p:sp>
    </p:spTree>
    <p:extLst>
      <p:ext uri="{BB962C8B-B14F-4D97-AF65-F5344CB8AC3E}">
        <p14:creationId xmlns:p14="http://schemas.microsoft.com/office/powerpoint/2010/main" val="2320165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3EE374-E7A2-4127-8EF7-2BEAE407607A}" type="datetimeFigureOut">
              <a:rPr lang="lt-LT" smtClean="0"/>
              <a:t>2020-05-05</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482E64-9B0D-413F-873B-71CFAB8C4833}" type="slidenum">
              <a:rPr lang="lt-LT" smtClean="0"/>
              <a:t>‹#›</a:t>
            </a:fld>
            <a:endParaRPr lang="lt-LT"/>
          </a:p>
        </p:txBody>
      </p:sp>
    </p:spTree>
    <p:extLst>
      <p:ext uri="{BB962C8B-B14F-4D97-AF65-F5344CB8AC3E}">
        <p14:creationId xmlns:p14="http://schemas.microsoft.com/office/powerpoint/2010/main" val="29316228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webp"/></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youtube.com/watch?v=MaWVII-C09U&amp;list=RDMaWVII-C09U&amp;start_radio=1" TargetMode="Externa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nGe74a2OB0" TargetMode="External"/><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hyperlink" Target="https://www.youtube.com/watch?v=X3qeygwQ8y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3595655"/>
          </a:xfrm>
        </p:spPr>
        <p:txBody>
          <a:bodyPr>
            <a:noAutofit/>
          </a:bodyPr>
          <a:lstStyle/>
          <a:p>
            <a:pPr algn="ctr"/>
            <a:r>
              <a:rPr lang="lt-LT" sz="2800" dirty="0">
                <a:solidFill>
                  <a:schemeClr val="tx1"/>
                </a:solidFill>
              </a:rPr>
              <a:t>Meškiukų gr.</a:t>
            </a:r>
            <a:br>
              <a:rPr lang="lt-LT" sz="2800" dirty="0">
                <a:solidFill>
                  <a:schemeClr val="tx1"/>
                </a:solidFill>
              </a:rPr>
            </a:br>
            <a:r>
              <a:rPr lang="lt-LT" sz="2800" dirty="0">
                <a:solidFill>
                  <a:schemeClr val="tx1"/>
                </a:solidFill>
              </a:rPr>
              <a:t/>
            </a:r>
            <a:br>
              <a:rPr lang="lt-LT" sz="2800" dirty="0">
                <a:solidFill>
                  <a:schemeClr val="tx1"/>
                </a:solidFill>
              </a:rPr>
            </a:br>
            <a:r>
              <a:rPr lang="lt-LT" sz="2800" dirty="0">
                <a:solidFill>
                  <a:schemeClr val="tx1"/>
                </a:solidFill>
              </a:rPr>
              <a:t/>
            </a:r>
            <a:br>
              <a:rPr lang="lt-LT" sz="2800" dirty="0">
                <a:solidFill>
                  <a:schemeClr val="tx1"/>
                </a:solidFill>
              </a:rPr>
            </a:br>
            <a:r>
              <a:rPr lang="lt-LT" sz="2800" dirty="0">
                <a:solidFill>
                  <a:schemeClr val="tx1"/>
                </a:solidFill>
              </a:rPr>
              <a:t>Tema </a:t>
            </a:r>
            <a:r>
              <a:rPr lang="lt-LT" sz="2800" b="1" dirty="0">
                <a:solidFill>
                  <a:schemeClr val="tx1"/>
                </a:solidFill>
                <a:latin typeface="Arial Black" panose="020B0A04020102020204" pitchFamily="34" charset="0"/>
              </a:rPr>
              <a:t>,,</a:t>
            </a:r>
            <a:r>
              <a:rPr lang="lt-LT" sz="2800" b="1" dirty="0" smtClean="0">
                <a:solidFill>
                  <a:schemeClr val="tx1"/>
                </a:solidFill>
                <a:latin typeface="Arial Black" panose="020B0A04020102020204" pitchFamily="34" charset="0"/>
              </a:rPr>
              <a:t>V</a:t>
            </a:r>
            <a:r>
              <a:rPr lang="en-US" sz="2800" b="1" dirty="0" err="1" smtClean="0">
                <a:solidFill>
                  <a:schemeClr val="tx1"/>
                </a:solidFill>
                <a:latin typeface="Arial Black" panose="020B0A04020102020204" pitchFamily="34" charset="0"/>
              </a:rPr>
              <a:t>abalai</a:t>
            </a:r>
            <a:r>
              <a:rPr lang="en-US" sz="2800" b="1" dirty="0" smtClean="0">
                <a:solidFill>
                  <a:schemeClr val="tx1"/>
                </a:solidFill>
                <a:latin typeface="Arial Black" panose="020B0A04020102020204" pitchFamily="34" charset="0"/>
              </a:rPr>
              <a:t> v</a:t>
            </a:r>
            <a:r>
              <a:rPr lang="lt-LT" sz="2800" b="1" smtClean="0">
                <a:solidFill>
                  <a:schemeClr val="tx1"/>
                </a:solidFill>
                <a:latin typeface="Arial Black" panose="020B0A04020102020204" pitchFamily="34" charset="0"/>
              </a:rPr>
              <a:t>abaliukai</a:t>
            </a:r>
            <a:r>
              <a:rPr lang="lt-LT" sz="2800" b="1" dirty="0">
                <a:solidFill>
                  <a:schemeClr val="tx1"/>
                </a:solidFill>
                <a:latin typeface="Arial Black" panose="020B0A04020102020204" pitchFamily="34" charset="0"/>
              </a:rPr>
              <a:t>''</a:t>
            </a:r>
            <a:r>
              <a:rPr lang="lt-LT" sz="2800" dirty="0">
                <a:solidFill>
                  <a:schemeClr val="tx1"/>
                </a:solidFill>
              </a:rPr>
              <a:t/>
            </a:r>
            <a:br>
              <a:rPr lang="lt-LT" sz="2800" dirty="0">
                <a:solidFill>
                  <a:schemeClr val="tx1"/>
                </a:solidFill>
              </a:rPr>
            </a:br>
            <a:r>
              <a:rPr lang="lt-LT" sz="2800" dirty="0">
                <a:solidFill>
                  <a:schemeClr val="tx1"/>
                </a:solidFill>
              </a:rPr>
              <a:t/>
            </a:r>
            <a:br>
              <a:rPr lang="lt-LT" sz="2800" dirty="0">
                <a:solidFill>
                  <a:schemeClr val="tx1"/>
                </a:solidFill>
              </a:rPr>
            </a:br>
            <a:r>
              <a:rPr lang="lt-LT" sz="2800" dirty="0">
                <a:solidFill>
                  <a:schemeClr val="tx1"/>
                </a:solidFill>
              </a:rPr>
              <a:t/>
            </a:r>
            <a:br>
              <a:rPr lang="lt-LT" sz="2800" dirty="0">
                <a:solidFill>
                  <a:schemeClr val="tx1"/>
                </a:solidFill>
              </a:rPr>
            </a:br>
            <a:r>
              <a:rPr lang="lt-LT" sz="2800" dirty="0">
                <a:solidFill>
                  <a:schemeClr val="tx1"/>
                </a:solidFill>
              </a:rPr>
              <a:t>2020-05-11 iki </a:t>
            </a:r>
            <a:r>
              <a:rPr lang="lt-LT" sz="2800" dirty="0" smtClean="0">
                <a:solidFill>
                  <a:schemeClr val="tx1"/>
                </a:solidFill>
              </a:rPr>
              <a:t>2020-05</a:t>
            </a:r>
            <a:r>
              <a:rPr lang="en-US" sz="2800" dirty="0" smtClean="0">
                <a:solidFill>
                  <a:schemeClr val="tx1"/>
                </a:solidFill>
              </a:rPr>
              <a:t>-15</a:t>
            </a:r>
            <a:r>
              <a:rPr lang="lt-LT" sz="2800" dirty="0">
                <a:solidFill>
                  <a:schemeClr val="tx1"/>
                </a:solidFill>
              </a:rPr>
              <a:t/>
            </a:r>
            <a:br>
              <a:rPr lang="lt-LT" sz="2800" dirty="0">
                <a:solidFill>
                  <a:schemeClr val="tx1"/>
                </a:solidFill>
              </a:rPr>
            </a:br>
            <a:endParaRPr lang="en-US" sz="2800" dirty="0">
              <a:solidFill>
                <a:schemeClr val="tx1"/>
              </a:solidFill>
            </a:endParaRPr>
          </a:p>
        </p:txBody>
      </p:sp>
      <p:pic>
        <p:nvPicPr>
          <p:cNvPr id="5" name="Picture 4"/>
          <p:cNvPicPr>
            <a:picLocks noChangeAspect="1"/>
          </p:cNvPicPr>
          <p:nvPr/>
        </p:nvPicPr>
        <p:blipFill>
          <a:blip r:embed="rId2"/>
          <a:stretch>
            <a:fillRect/>
          </a:stretch>
        </p:blipFill>
        <p:spPr>
          <a:xfrm>
            <a:off x="482167" y="359208"/>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93" y="2571638"/>
            <a:ext cx="2609850" cy="175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802" y="4187825"/>
            <a:ext cx="2152650" cy="1733550"/>
          </a:xfrm>
          <a:prstGeom prst="rect">
            <a:avLst/>
          </a:prstGeom>
        </p:spPr>
      </p:pic>
      <p:pic>
        <p:nvPicPr>
          <p:cNvPr id="3" name="Picture 2"/>
          <p:cNvPicPr>
            <a:picLocks noChangeAspect="1"/>
          </p:cNvPicPr>
          <p:nvPr/>
        </p:nvPicPr>
        <p:blipFill>
          <a:blip r:embed="rId5"/>
          <a:stretch>
            <a:fillRect/>
          </a:stretch>
        </p:blipFill>
        <p:spPr>
          <a:xfrm>
            <a:off x="9129857" y="756805"/>
            <a:ext cx="2266950" cy="2019300"/>
          </a:xfrm>
          <a:prstGeom prst="rect">
            <a:avLst/>
          </a:prstGeom>
        </p:spPr>
      </p:pic>
    </p:spTree>
    <p:extLst>
      <p:ext uri="{BB962C8B-B14F-4D97-AF65-F5344CB8AC3E}">
        <p14:creationId xmlns:p14="http://schemas.microsoft.com/office/powerpoint/2010/main" val="2720608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757238"/>
          </a:xfrm>
        </p:spPr>
        <p:txBody>
          <a:bodyPr>
            <a:noAutofit/>
          </a:bodyPr>
          <a:lstStyle/>
          <a:p>
            <a:r>
              <a:rPr lang="lt-LT" sz="2800" cap="none" dirty="0" smtClean="0">
                <a:solidFill>
                  <a:srgbClr val="002060"/>
                </a:solidFill>
                <a:effectLst>
                  <a:outerShdw blurRad="38100" dist="38100" dir="2700000" algn="tl">
                    <a:srgbClr val="000000">
                      <a:alpha val="43137"/>
                    </a:srgbClr>
                  </a:outerShdw>
                </a:effectLst>
              </a:rPr>
              <a:t>Vieną dieną boružė Liputė pamatė nužydėjusią pienę. Ji stovėjo iškėlusi didelę pūkuotą galvą. Liputė priskrido arčiau ir ėmė grožėtis. Buvo taip gražu, kad neiškentusi boružė palietė delniuku vieną pūkelį.</a:t>
            </a:r>
            <a:r>
              <a:rPr lang="lt-LT" sz="2800" b="1" cap="none" dirty="0" smtClean="0">
                <a:solidFill>
                  <a:srgbClr val="002060"/>
                </a:solidFill>
                <a:effectLst>
                  <a:outerShdw blurRad="38100" dist="38100" dir="2700000" algn="tl">
                    <a:srgbClr val="000000">
                      <a:alpha val="43137"/>
                    </a:srgbClr>
                  </a:outerShdw>
                </a:effectLst>
              </a:rPr>
              <a:t/>
            </a:r>
            <a:br>
              <a:rPr lang="lt-LT" sz="2800" b="1" cap="none" dirty="0" smtClean="0">
                <a:solidFill>
                  <a:srgbClr val="002060"/>
                </a:solidFill>
                <a:effectLst>
                  <a:outerShdw blurRad="38100" dist="38100" dir="2700000" algn="tl">
                    <a:srgbClr val="000000">
                      <a:alpha val="43137"/>
                    </a:srgbClr>
                  </a:outerShdw>
                </a:effectLst>
              </a:rPr>
            </a:br>
            <a:endParaRPr lang="lt-LT" sz="2800" b="1" cap="none" dirty="0">
              <a:solidFill>
                <a:srgbClr val="002060"/>
              </a:solidFill>
              <a:effectLst>
                <a:outerShdw blurRad="38100" dist="38100" dir="2700000" algn="tl">
                  <a:srgbClr val="000000">
                    <a:alpha val="43137"/>
                  </a:srgbClr>
                </a:outerShdw>
              </a:effectLst>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2433779" y="2819100"/>
            <a:ext cx="5846619" cy="36035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765" y="3254123"/>
            <a:ext cx="2737990" cy="29867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17579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1" cy="1016319"/>
          </a:xfrm>
        </p:spPr>
        <p:txBody>
          <a:bodyPr>
            <a:normAutofit fontScale="90000"/>
          </a:bodyPr>
          <a:lstStyle/>
          <a:p>
            <a:r>
              <a:rPr lang="lt-LT" dirty="0" smtClean="0">
                <a:solidFill>
                  <a:srgbClr val="002060"/>
                </a:solidFill>
              </a:rPr>
              <a:t>Dirbtuvėlės </a:t>
            </a:r>
            <a:br>
              <a:rPr lang="lt-LT" dirty="0" smtClean="0">
                <a:solidFill>
                  <a:srgbClr val="002060"/>
                </a:solidFill>
              </a:rPr>
            </a:br>
            <a:r>
              <a:rPr lang="lt-LT" dirty="0" smtClean="0">
                <a:solidFill>
                  <a:srgbClr val="002060"/>
                </a:solidFill>
              </a:rPr>
              <a:t>užduotis </a:t>
            </a:r>
            <a:r>
              <a:rPr lang="en-US" dirty="0" smtClean="0">
                <a:solidFill>
                  <a:srgbClr val="002060"/>
                </a:solidFill>
              </a:rPr>
              <a:t>- </a:t>
            </a:r>
            <a:r>
              <a:rPr lang="lt-LT" dirty="0" smtClean="0">
                <a:solidFill>
                  <a:srgbClr val="002060"/>
                </a:solidFill>
              </a:rPr>
              <a:t>nupiešti, nutapyti pienę</a:t>
            </a:r>
            <a:endParaRPr lang="lt-LT" dirty="0">
              <a:solidFill>
                <a:srgbClr val="002060"/>
              </a:solidFill>
            </a:endParaRPr>
          </a:p>
        </p:txBody>
      </p:sp>
      <p:sp>
        <p:nvSpPr>
          <p:cNvPr id="5" name="Content Placeholder 4"/>
          <p:cNvSpPr>
            <a:spLocks noGrp="1"/>
          </p:cNvSpPr>
          <p:nvPr>
            <p:ph sz="half" idx="1"/>
          </p:nvPr>
        </p:nvSpPr>
        <p:spPr>
          <a:xfrm>
            <a:off x="290945" y="2034582"/>
            <a:ext cx="5604164" cy="4823417"/>
          </a:xfrm>
        </p:spPr>
        <p:txBody>
          <a:bodyPr numCol="2">
            <a:noAutofit/>
          </a:bodyPr>
          <a:lstStyle/>
          <a:p>
            <a:pPr marL="0" indent="0">
              <a:buNone/>
            </a:pPr>
            <a:r>
              <a:rPr lang="lt-LT" sz="1800" b="1" i="1" cap="none" dirty="0" smtClean="0">
                <a:solidFill>
                  <a:srgbClr val="002060"/>
                </a:solidFill>
                <a:latin typeface="Arial Narrow" panose="020B0606020202030204" pitchFamily="34" charset="0"/>
              </a:rPr>
              <a:t>Kai pavasaris keliauja,</a:t>
            </a:r>
          </a:p>
          <a:p>
            <a:pPr marL="0" indent="0">
              <a:buNone/>
            </a:pPr>
            <a:r>
              <a:rPr lang="lt-LT" sz="1800" b="1" i="1" cap="none" dirty="0" smtClean="0">
                <a:solidFill>
                  <a:srgbClr val="002060"/>
                </a:solidFill>
                <a:latin typeface="Arial Narrow" panose="020B0606020202030204" pitchFamily="34" charset="0"/>
              </a:rPr>
              <a:t>Tai gėles išbarsto saujom.</a:t>
            </a:r>
          </a:p>
          <a:p>
            <a:pPr marL="0" indent="0">
              <a:buNone/>
            </a:pPr>
            <a:r>
              <a:rPr lang="lt-LT" sz="1800" b="1" i="1" cap="none" dirty="0" smtClean="0">
                <a:solidFill>
                  <a:srgbClr val="002060"/>
                </a:solidFill>
                <a:latin typeface="Arial Narrow" panose="020B0606020202030204" pitchFamily="34" charset="0"/>
              </a:rPr>
              <a:t>Šviečia pakelės, laukai,</a:t>
            </a:r>
          </a:p>
          <a:p>
            <a:pPr marL="0" indent="0">
              <a:buNone/>
            </a:pPr>
            <a:r>
              <a:rPr lang="lt-LT" sz="1800" b="1" i="1" cap="none" dirty="0" smtClean="0">
                <a:solidFill>
                  <a:srgbClr val="002060"/>
                </a:solidFill>
                <a:latin typeface="Arial Narrow" panose="020B0606020202030204" pitchFamily="34" charset="0"/>
              </a:rPr>
              <a:t>Jų pilni visi takai.</a:t>
            </a:r>
          </a:p>
          <a:p>
            <a:pPr marL="0" indent="0">
              <a:buNone/>
            </a:pPr>
            <a:endParaRPr lang="lt-LT" sz="1800" b="1" i="1" cap="none" dirty="0" smtClean="0">
              <a:solidFill>
                <a:srgbClr val="002060"/>
              </a:solidFill>
              <a:latin typeface="Arial Narrow" panose="020B0606020202030204" pitchFamily="34" charset="0"/>
            </a:endParaRPr>
          </a:p>
          <a:p>
            <a:pPr marL="0" indent="0">
              <a:buNone/>
            </a:pPr>
            <a:r>
              <a:rPr lang="lt-LT" sz="1800" b="1" i="1" cap="none" dirty="0" smtClean="0">
                <a:solidFill>
                  <a:srgbClr val="002060"/>
                </a:solidFill>
                <a:latin typeface="Arial Narrow" panose="020B0606020202030204" pitchFamily="34" charset="0"/>
              </a:rPr>
              <a:t>Paprasta maža gėlė,</a:t>
            </a:r>
          </a:p>
          <a:p>
            <a:pPr marL="0" indent="0">
              <a:buNone/>
            </a:pPr>
            <a:r>
              <a:rPr lang="lt-LT" sz="1800" b="1" i="1" cap="none" dirty="0" smtClean="0">
                <a:solidFill>
                  <a:srgbClr val="002060"/>
                </a:solidFill>
                <a:latin typeface="Arial Narrow" panose="020B0606020202030204" pitchFamily="34" charset="0"/>
              </a:rPr>
              <a:t>Bet auksinė skrybėlė.</a:t>
            </a:r>
          </a:p>
          <a:p>
            <a:pPr marL="0" indent="0">
              <a:buNone/>
            </a:pPr>
            <a:r>
              <a:rPr lang="lt-LT" sz="1800" b="1" i="1" cap="none" dirty="0" smtClean="0">
                <a:solidFill>
                  <a:srgbClr val="002060"/>
                </a:solidFill>
                <a:latin typeface="Arial Narrow" panose="020B0606020202030204" pitchFamily="34" charset="0"/>
              </a:rPr>
              <a:t>Gelsvo vaško skrituliukas,</a:t>
            </a:r>
          </a:p>
          <a:p>
            <a:pPr marL="0" indent="0">
              <a:buNone/>
            </a:pPr>
            <a:r>
              <a:rPr lang="lt-LT" sz="1800" b="1" i="1" cap="none" dirty="0" smtClean="0">
                <a:solidFill>
                  <a:srgbClr val="002060"/>
                </a:solidFill>
                <a:latin typeface="Arial Narrow" panose="020B0606020202030204" pitchFamily="34" charset="0"/>
              </a:rPr>
              <a:t>Šypsos mielas veideliukas.</a:t>
            </a:r>
          </a:p>
          <a:p>
            <a:pPr marL="0" indent="0">
              <a:buNone/>
            </a:pPr>
            <a:endParaRPr lang="lt-LT" sz="1800" b="1" i="1" cap="none" dirty="0" smtClean="0">
              <a:solidFill>
                <a:srgbClr val="002060"/>
              </a:solidFill>
              <a:latin typeface="Arial Narrow" panose="020B0606020202030204" pitchFamily="34" charset="0"/>
            </a:endParaRPr>
          </a:p>
          <a:p>
            <a:pPr marL="0" indent="0">
              <a:buNone/>
            </a:pPr>
            <a:r>
              <a:rPr lang="lt-LT" sz="1800" b="1" i="1" cap="none" dirty="0" smtClean="0">
                <a:solidFill>
                  <a:srgbClr val="002060"/>
                </a:solidFill>
                <a:latin typeface="Arial Narrow" panose="020B0606020202030204" pitchFamily="34" charset="0"/>
              </a:rPr>
              <a:t>Kelios dienos, gal savaitė, –</a:t>
            </a:r>
          </a:p>
          <a:p>
            <a:pPr marL="0" indent="0">
              <a:buNone/>
            </a:pPr>
            <a:r>
              <a:rPr lang="lt-LT" sz="1800" b="1" i="1" cap="none" dirty="0" smtClean="0">
                <a:solidFill>
                  <a:srgbClr val="002060"/>
                </a:solidFill>
                <a:latin typeface="Arial Narrow" panose="020B0606020202030204" pitchFamily="34" charset="0"/>
              </a:rPr>
              <a:t>Ir pražilo kepuraitė.</a:t>
            </a:r>
          </a:p>
          <a:p>
            <a:pPr marL="0" indent="0">
              <a:buNone/>
            </a:pPr>
            <a:r>
              <a:rPr lang="lt-LT" sz="1800" b="1" i="1" cap="none" dirty="0" smtClean="0">
                <a:solidFill>
                  <a:srgbClr val="002060"/>
                </a:solidFill>
                <a:latin typeface="Arial Narrow" panose="020B0606020202030204" pitchFamily="34" charset="0"/>
              </a:rPr>
              <a:t>Čia dar vėjas atsiduso –</a:t>
            </a:r>
          </a:p>
          <a:p>
            <a:pPr marL="0" indent="0">
              <a:buNone/>
            </a:pPr>
            <a:r>
              <a:rPr lang="lt-LT" sz="1800" b="1" i="1" cap="none" dirty="0" smtClean="0">
                <a:solidFill>
                  <a:srgbClr val="002060"/>
                </a:solidFill>
                <a:latin typeface="Arial Narrow" panose="020B0606020202030204" pitchFamily="34" charset="0"/>
              </a:rPr>
              <a:t>Ir pranyko, ir sudužo.</a:t>
            </a:r>
          </a:p>
          <a:p>
            <a:pPr marL="0" indent="0">
              <a:buNone/>
            </a:pPr>
            <a:endParaRPr lang="lt-LT" sz="1800" b="1" i="1" cap="none" dirty="0" smtClean="0">
              <a:solidFill>
                <a:srgbClr val="002060"/>
              </a:solidFill>
              <a:latin typeface="Arial Narrow" panose="020B0606020202030204" pitchFamily="34" charset="0"/>
            </a:endParaRPr>
          </a:p>
          <a:p>
            <a:pPr marL="0" indent="0">
              <a:buNone/>
            </a:pPr>
            <a:r>
              <a:rPr lang="lt-LT" sz="1800" b="1" i="1" cap="none" dirty="0" smtClean="0">
                <a:solidFill>
                  <a:srgbClr val="002060"/>
                </a:solidFill>
                <a:latin typeface="Arial Narrow" panose="020B0606020202030204" pitchFamily="34" charset="0"/>
              </a:rPr>
              <a:t>Skrenda lengvutėmis pūkas,</a:t>
            </a:r>
          </a:p>
          <a:p>
            <a:pPr marL="0" indent="0">
              <a:buNone/>
            </a:pPr>
            <a:r>
              <a:rPr lang="lt-LT" sz="1800" b="1" i="1" cap="none" dirty="0" smtClean="0">
                <a:solidFill>
                  <a:srgbClr val="002060"/>
                </a:solidFill>
                <a:latin typeface="Arial Narrow" panose="020B0606020202030204" pitchFamily="34" charset="0"/>
              </a:rPr>
              <a:t>Permatomas tarsi ūkas.</a:t>
            </a:r>
          </a:p>
          <a:p>
            <a:pPr marL="0" indent="0">
              <a:buNone/>
            </a:pPr>
            <a:r>
              <a:rPr lang="lt-LT" sz="1800" b="1" i="1" cap="none" dirty="0" smtClean="0">
                <a:solidFill>
                  <a:srgbClr val="002060"/>
                </a:solidFill>
                <a:latin typeface="Arial Narrow" panose="020B0606020202030204" pitchFamily="34" charset="0"/>
              </a:rPr>
              <a:t>Šiltas baltas tas sniegelis.</a:t>
            </a:r>
          </a:p>
          <a:p>
            <a:pPr marL="0" indent="0">
              <a:buNone/>
            </a:pPr>
            <a:r>
              <a:rPr lang="lt-LT" sz="1800" b="1" i="1" cap="none" dirty="0" smtClean="0">
                <a:solidFill>
                  <a:srgbClr val="002060"/>
                </a:solidFill>
                <a:latin typeface="Arial Narrow" panose="020B0606020202030204" pitchFamily="34" charset="0"/>
              </a:rPr>
              <a:t>Kas jis? Spėkite, jei galit.</a:t>
            </a:r>
            <a:endParaRPr lang="lt-LT" sz="1800" b="1" i="1" cap="none" dirty="0">
              <a:solidFill>
                <a:srgbClr val="002060"/>
              </a:solidFill>
              <a:latin typeface="Arial Narrow" panose="020B0606020202030204" pitchFamily="34"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35092" y="1834709"/>
            <a:ext cx="3671454" cy="4293459"/>
          </a:xfrm>
        </p:spPr>
      </p:pic>
      <p:pic>
        <p:nvPicPr>
          <p:cNvPr id="8" name="Picture 7"/>
          <p:cNvPicPr>
            <a:picLocks noChangeAspect="1"/>
          </p:cNvPicPr>
          <p:nvPr/>
        </p:nvPicPr>
        <p:blipFill>
          <a:blip r:embed="rId3"/>
          <a:stretch>
            <a:fillRect/>
          </a:stretch>
        </p:blipFill>
        <p:spPr>
          <a:xfrm flipH="1">
            <a:off x="7686652" y="135090"/>
            <a:ext cx="1517384" cy="1499746"/>
          </a:xfrm>
          <a:prstGeom prst="rect">
            <a:avLst/>
          </a:prstGeom>
        </p:spPr>
      </p:pic>
    </p:spTree>
    <p:extLst>
      <p:ext uri="{BB962C8B-B14F-4D97-AF65-F5344CB8AC3E}">
        <p14:creationId xmlns:p14="http://schemas.microsoft.com/office/powerpoint/2010/main" val="1050018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724900" y="235528"/>
            <a:ext cx="1408298" cy="1499746"/>
          </a:xfrm>
          <a:prstGeom prst="rect">
            <a:avLst/>
          </a:prstGeom>
        </p:spPr>
      </p:pic>
      <p:sp>
        <p:nvSpPr>
          <p:cNvPr id="5" name="Title 4"/>
          <p:cNvSpPr>
            <a:spLocks noGrp="1"/>
          </p:cNvSpPr>
          <p:nvPr>
            <p:ph type="title"/>
          </p:nvPr>
        </p:nvSpPr>
        <p:spPr/>
        <p:txBody>
          <a:bodyPr/>
          <a:lstStyle/>
          <a:p>
            <a:r>
              <a:rPr lang="lt-LT" dirty="0" smtClean="0">
                <a:solidFill>
                  <a:srgbClr val="002060"/>
                </a:solidFill>
              </a:rPr>
              <a:t>Dirbtuvėlės </a:t>
            </a:r>
            <a:r>
              <a:rPr lang="lt-LT" i="1" cap="none" dirty="0" smtClean="0">
                <a:solidFill>
                  <a:srgbClr val="002060"/>
                </a:solidFill>
              </a:rPr>
              <a:t>(tęsinys)</a:t>
            </a:r>
            <a:endParaRPr lang="lt-LT" i="1" cap="none" dirty="0">
              <a:solidFill>
                <a:srgbClr val="002060"/>
              </a:solidFill>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7863" y="2641125"/>
            <a:ext cx="4183062" cy="2920363"/>
          </a:xfrm>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89525" y="2716885"/>
            <a:ext cx="4184650" cy="2768843"/>
          </a:xfrm>
        </p:spPr>
      </p:pic>
    </p:spTree>
    <p:extLst>
      <p:ext uri="{BB962C8B-B14F-4D97-AF65-F5344CB8AC3E}">
        <p14:creationId xmlns:p14="http://schemas.microsoft.com/office/powerpoint/2010/main" val="1975771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15055" y="318655"/>
            <a:ext cx="1408298" cy="1499746"/>
          </a:xfrm>
          <a:prstGeom prst="rect">
            <a:avLst/>
          </a:prstGeom>
        </p:spPr>
      </p:pic>
      <p:sp>
        <p:nvSpPr>
          <p:cNvPr id="2" name="Title 1"/>
          <p:cNvSpPr>
            <a:spLocks noGrp="1"/>
          </p:cNvSpPr>
          <p:nvPr>
            <p:ph type="title"/>
          </p:nvPr>
        </p:nvSpPr>
        <p:spPr/>
        <p:txBody>
          <a:bodyPr/>
          <a:lstStyle/>
          <a:p>
            <a:r>
              <a:rPr lang="lt-LT" dirty="0" smtClean="0">
                <a:solidFill>
                  <a:srgbClr val="002060"/>
                </a:solidFill>
              </a:rPr>
              <a:t>Dirbtuvėlės </a:t>
            </a:r>
            <a:r>
              <a:rPr lang="lt-LT" i="1" cap="none" dirty="0" smtClean="0">
                <a:solidFill>
                  <a:srgbClr val="002060"/>
                </a:solidFill>
              </a:rPr>
              <a:t>(tęsinys)</a:t>
            </a:r>
            <a:endParaRPr lang="lt-LT" i="1" cap="none" dirty="0">
              <a:solidFill>
                <a:srgbClr val="00206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13775" y="2290827"/>
            <a:ext cx="2819959" cy="3424237"/>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064780" y="2290828"/>
            <a:ext cx="3279658" cy="342423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0112" y="2290827"/>
            <a:ext cx="2888673" cy="3424237"/>
          </a:xfrm>
          <a:prstGeom prst="rect">
            <a:avLst/>
          </a:prstGeom>
        </p:spPr>
      </p:pic>
    </p:spTree>
    <p:extLst>
      <p:ext uri="{BB962C8B-B14F-4D97-AF65-F5344CB8AC3E}">
        <p14:creationId xmlns:p14="http://schemas.microsoft.com/office/powerpoint/2010/main" val="717871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0465" y="524438"/>
            <a:ext cx="9477135" cy="1842654"/>
          </a:xfrm>
        </p:spPr>
        <p:txBody>
          <a:bodyPr>
            <a:normAutofit/>
          </a:bodyPr>
          <a:lstStyle/>
          <a:p>
            <a:pPr algn="l"/>
            <a:r>
              <a:rPr lang="lt-LT" sz="1800" b="1" i="1" cap="none" dirty="0" smtClean="0">
                <a:solidFill>
                  <a:srgbClr val="002060"/>
                </a:solidFill>
                <a:latin typeface="Arial Narrow" panose="020B0606020202030204" pitchFamily="34" charset="0"/>
              </a:rPr>
              <a:t>Staiga pūkelis atsiskyrė nuo pienės ir ėmė skristi.</a:t>
            </a:r>
            <a:br>
              <a:rPr lang="lt-LT" sz="1800" b="1" i="1" cap="none" dirty="0" smtClean="0">
                <a:solidFill>
                  <a:srgbClr val="002060"/>
                </a:solidFill>
                <a:latin typeface="Arial Narrow" panose="020B0606020202030204" pitchFamily="34" charset="0"/>
              </a:rPr>
            </a:br>
            <a:r>
              <a:rPr lang="lt-LT" sz="1800" b="1" i="1" cap="none" dirty="0" smtClean="0">
                <a:solidFill>
                  <a:srgbClr val="002060"/>
                </a:solidFill>
                <a:latin typeface="Arial Narrow" panose="020B0606020202030204" pitchFamily="34" charset="0"/>
              </a:rPr>
              <a:t>- Oi, - išsigando boružė, aš sugadinau tavo galvytę...</a:t>
            </a:r>
            <a:br>
              <a:rPr lang="lt-LT" sz="1800" b="1" i="1" cap="none" dirty="0" smtClean="0">
                <a:solidFill>
                  <a:srgbClr val="002060"/>
                </a:solidFill>
                <a:latin typeface="Arial Narrow" panose="020B0606020202030204" pitchFamily="34" charset="0"/>
              </a:rPr>
            </a:br>
            <a:r>
              <a:rPr lang="lt-LT" sz="1800" b="1" i="1" cap="none" dirty="0" smtClean="0">
                <a:solidFill>
                  <a:srgbClr val="002060"/>
                </a:solidFill>
                <a:latin typeface="Arial Narrow" panose="020B0606020202030204" pitchFamily="34" charset="0"/>
              </a:rPr>
              <a:t>- Niekis. Dovanoju tau šį pūkelį. Aš dar daug jų turiu, - tarė pienė.</a:t>
            </a:r>
            <a:br>
              <a:rPr lang="lt-LT" sz="1800" b="1" i="1" cap="none" dirty="0" smtClean="0">
                <a:solidFill>
                  <a:srgbClr val="002060"/>
                </a:solidFill>
                <a:latin typeface="Arial Narrow" panose="020B0606020202030204" pitchFamily="34" charset="0"/>
              </a:rPr>
            </a:br>
            <a:r>
              <a:rPr lang="lt-LT" sz="1800" b="1" i="1" cap="none" dirty="0" smtClean="0">
                <a:solidFill>
                  <a:srgbClr val="002060"/>
                </a:solidFill>
                <a:latin typeface="Arial Narrow" panose="020B0606020202030204" pitchFamily="34" charset="0"/>
              </a:rPr>
              <a:t>-</a:t>
            </a:r>
            <a:r>
              <a:rPr lang="lt-LT" sz="1800" b="1" i="1" cap="none" dirty="0">
                <a:solidFill>
                  <a:srgbClr val="002060"/>
                </a:solidFill>
                <a:latin typeface="Arial Narrow" panose="020B0606020202030204" pitchFamily="34" charset="0"/>
              </a:rPr>
              <a:t> </a:t>
            </a:r>
            <a:r>
              <a:rPr lang="lt-LT" sz="1800" b="1" i="1" cap="none" dirty="0" smtClean="0">
                <a:solidFill>
                  <a:srgbClr val="002060"/>
                </a:solidFill>
                <a:latin typeface="Arial Narrow" panose="020B0606020202030204" pitchFamily="34" charset="0"/>
              </a:rPr>
              <a:t>Ačiū! – apsidžiaugė boružė ir ėmė vytis pūkelį.</a:t>
            </a:r>
            <a:br>
              <a:rPr lang="lt-LT" sz="1800" b="1" i="1" cap="none" dirty="0" smtClean="0">
                <a:solidFill>
                  <a:srgbClr val="002060"/>
                </a:solidFill>
                <a:latin typeface="Arial Narrow" panose="020B0606020202030204" pitchFamily="34" charset="0"/>
              </a:rPr>
            </a:br>
            <a:r>
              <a:rPr lang="lt-LT" sz="1800" b="1" i="1" cap="none" dirty="0" smtClean="0">
                <a:solidFill>
                  <a:srgbClr val="002060"/>
                </a:solidFill>
                <a:latin typeface="Arial Narrow" panose="020B0606020202030204" pitchFamily="34" charset="0"/>
              </a:rPr>
              <a:t>Liputė skrido ir galvojo: „kaip gerai pirnei, ji turi pūkelių, gali juos dovanoti. O ką aš galiu padovanoti kitiems? Nieko...“</a:t>
            </a:r>
            <a:endParaRPr lang="lt-LT" sz="1800" b="1" i="1" cap="none" dirty="0">
              <a:solidFill>
                <a:srgbClr val="002060"/>
              </a:solidFill>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604" y="2367092"/>
            <a:ext cx="5674018" cy="3188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0711" y="2534148"/>
            <a:ext cx="3373453" cy="3039341"/>
          </a:xfrm>
          <a:prstGeom prst="rect">
            <a:avLst/>
          </a:prstGeom>
        </p:spPr>
      </p:pic>
    </p:spTree>
    <p:extLst>
      <p:ext uri="{BB962C8B-B14F-4D97-AF65-F5344CB8AC3E}">
        <p14:creationId xmlns:p14="http://schemas.microsoft.com/office/powerpoint/2010/main" val="391322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224138"/>
          </a:xfrm>
        </p:spPr>
        <p:txBody>
          <a:bodyPr>
            <a:normAutofit fontScale="90000"/>
          </a:bodyPr>
          <a:lstStyle/>
          <a:p>
            <a:r>
              <a:rPr lang="lt-LT" sz="3100" i="1" dirty="0">
                <a:solidFill>
                  <a:srgbClr val="002060"/>
                </a:solidFill>
              </a:rPr>
              <a:t>Pūkelis skrido vis tolyn ir tolyn. Liputė jį gaudė delniukais, bet išdykėlis buvo greitesnis. Netikėtai boružė pamatė kirmilaitę. Ji kabojo ant siūlo ir sukosi. </a:t>
            </a:r>
            <a:endParaRPr lang="lt-LT"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0933" y="2325400"/>
            <a:ext cx="4134268" cy="342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rot="15216917">
            <a:off x="8649326" y="2178771"/>
            <a:ext cx="2628900" cy="1743075"/>
          </a:xfrm>
          <a:prstGeom prst="rect">
            <a:avLst/>
          </a:prstGeom>
        </p:spPr>
      </p:pic>
      <p:pic>
        <p:nvPicPr>
          <p:cNvPr id="5" name="Picture 4"/>
          <p:cNvPicPr>
            <a:picLocks noChangeAspect="1"/>
          </p:cNvPicPr>
          <p:nvPr/>
        </p:nvPicPr>
        <p:blipFill>
          <a:blip r:embed="rId4"/>
          <a:stretch>
            <a:fillRect/>
          </a:stretch>
        </p:blipFill>
        <p:spPr>
          <a:xfrm rot="16200000">
            <a:off x="8124600" y="4368222"/>
            <a:ext cx="1743075" cy="2628900"/>
          </a:xfrm>
          <a:prstGeom prst="rect">
            <a:avLst/>
          </a:prstGeom>
        </p:spPr>
      </p:pic>
    </p:spTree>
    <p:extLst>
      <p:ext uri="{BB962C8B-B14F-4D97-AF65-F5344CB8AC3E}">
        <p14:creationId xmlns:p14="http://schemas.microsoft.com/office/powerpoint/2010/main" val="2867137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7965" y="1274618"/>
            <a:ext cx="6289962" cy="4049339"/>
          </a:xfrm>
        </p:spPr>
        <p:txBody>
          <a:bodyPr>
            <a:noAutofit/>
          </a:bodyPr>
          <a:lstStyle/>
          <a:p>
            <a:pPr algn="l"/>
            <a:r>
              <a:rPr lang="lt-LT" sz="2400" i="1" cap="none" dirty="0" smtClean="0">
                <a:solidFill>
                  <a:srgbClr val="002060"/>
                </a:solidFill>
                <a:latin typeface="Arial" panose="020B0604020202020204" pitchFamily="34" charset="0"/>
                <a:cs typeface="Arial" panose="020B0604020202020204" pitchFamily="34" charset="0"/>
              </a:rPr>
              <a:t>- </a:t>
            </a:r>
            <a:r>
              <a:rPr lang="lt-LT" sz="2800" i="1" cap="none" dirty="0" smtClean="0">
                <a:solidFill>
                  <a:srgbClr val="002060"/>
                </a:solidFill>
                <a:latin typeface="Arial" panose="020B0604020202020204" pitchFamily="34" charset="0"/>
                <a:cs typeface="Arial" panose="020B0604020202020204" pitchFamily="34" charset="0"/>
              </a:rPr>
              <a:t>Ką čia darai? – Paklausė Liputė.</a:t>
            </a:r>
            <a:br>
              <a:rPr lang="lt-LT" sz="2800" i="1" cap="none" dirty="0" smtClean="0">
                <a:solidFill>
                  <a:srgbClr val="002060"/>
                </a:solidFill>
                <a:latin typeface="Arial" panose="020B0604020202020204" pitchFamily="34" charset="0"/>
                <a:cs typeface="Arial" panose="020B0604020202020204" pitchFamily="34" charset="0"/>
              </a:rPr>
            </a:br>
            <a:r>
              <a:rPr lang="lt-LT" sz="2800" i="1" cap="none" dirty="0" smtClean="0">
                <a:solidFill>
                  <a:srgbClr val="002060"/>
                </a:solidFill>
                <a:latin typeface="Arial" panose="020B0604020202020204" pitchFamily="34" charset="0"/>
                <a:cs typeface="Arial" panose="020B0604020202020204" pitchFamily="34" charset="0"/>
              </a:rPr>
              <a:t/>
            </a:r>
            <a:br>
              <a:rPr lang="lt-LT" sz="2800" i="1" cap="none" dirty="0" smtClean="0">
                <a:solidFill>
                  <a:srgbClr val="002060"/>
                </a:solidFill>
                <a:latin typeface="Arial" panose="020B0604020202020204" pitchFamily="34" charset="0"/>
                <a:cs typeface="Arial" panose="020B0604020202020204" pitchFamily="34" charset="0"/>
              </a:rPr>
            </a:br>
            <a:r>
              <a:rPr lang="lt-LT" sz="2800" i="1" cap="none" dirty="0" smtClean="0">
                <a:solidFill>
                  <a:srgbClr val="002060"/>
                </a:solidFill>
                <a:latin typeface="Arial" panose="020B0604020202020204" pitchFamily="34" charset="0"/>
                <a:cs typeface="Arial" panose="020B0604020202020204" pitchFamily="34" charset="0"/>
              </a:rPr>
              <a:t>- Audžiu siūlą ir sukuosi į kokoną. Tada skraidysiu po pievą, mojuosiu spalvotais sparneliais ir dovanosiu visiems grožį, - užsisvajojo kirmėlaitė.</a:t>
            </a:r>
            <a:r>
              <a:rPr lang="lt-LT" sz="2800" i="1" dirty="0">
                <a:solidFill>
                  <a:srgbClr val="002060"/>
                </a:solidFill>
              </a:rPr>
              <a:t/>
            </a:r>
            <a:br>
              <a:rPr lang="lt-LT" sz="2800" i="1" dirty="0">
                <a:solidFill>
                  <a:srgbClr val="002060"/>
                </a:solidFill>
              </a:rPr>
            </a:br>
            <a:endParaRPr lang="lt-LT" sz="2800" i="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70" y="2366963"/>
            <a:ext cx="4280296" cy="342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440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9528" y="1634835"/>
            <a:ext cx="6192981" cy="4378037"/>
          </a:xfrm>
        </p:spPr>
        <p:txBody>
          <a:bodyPr>
            <a:normAutofit/>
          </a:bodyPr>
          <a:lstStyle/>
          <a:p>
            <a:pPr algn="l"/>
            <a:r>
              <a:rPr lang="lt-LT" sz="2400" i="1" cap="none" dirty="0" smtClean="0">
                <a:solidFill>
                  <a:srgbClr val="002060"/>
                </a:solidFill>
                <a:latin typeface="Arial" panose="020B0604020202020204" pitchFamily="34" charset="0"/>
                <a:cs typeface="Arial" panose="020B0604020202020204" pitchFamily="34" charset="0"/>
              </a:rPr>
              <a:t>- Nori? Galiu ir tau padovanoti siūlų kamuoliuką, - pasiūlė kirmėlytė.</a:t>
            </a:r>
            <a:br>
              <a:rPr lang="lt-LT" sz="2400" i="1" cap="none" dirty="0" smtClean="0">
                <a:solidFill>
                  <a:srgbClr val="002060"/>
                </a:solidFill>
                <a:latin typeface="Arial" panose="020B0604020202020204" pitchFamily="34" charset="0"/>
                <a:cs typeface="Arial" panose="020B0604020202020204" pitchFamily="34" charset="0"/>
              </a:rPr>
            </a:br>
            <a:r>
              <a:rPr lang="lt-LT" sz="2400" i="1" cap="none" dirty="0" smtClean="0">
                <a:solidFill>
                  <a:srgbClr val="002060"/>
                </a:solidFill>
                <a:latin typeface="Arial" panose="020B0604020202020204" pitchFamily="34" charset="0"/>
                <a:cs typeface="Arial" panose="020B0604020202020204" pitchFamily="34" charset="0"/>
              </a:rPr>
              <a:t/>
            </a:r>
            <a:br>
              <a:rPr lang="lt-LT" sz="2400" i="1" cap="none" dirty="0" smtClean="0">
                <a:solidFill>
                  <a:srgbClr val="002060"/>
                </a:solidFill>
                <a:latin typeface="Arial" panose="020B0604020202020204" pitchFamily="34" charset="0"/>
                <a:cs typeface="Arial" panose="020B0604020202020204" pitchFamily="34" charset="0"/>
              </a:rPr>
            </a:br>
            <a:r>
              <a:rPr lang="lt-LT" sz="2400" i="1" cap="none" dirty="0" smtClean="0">
                <a:solidFill>
                  <a:srgbClr val="002060"/>
                </a:solidFill>
                <a:latin typeface="Arial" panose="020B0604020202020204" pitchFamily="34" charset="0"/>
                <a:cs typeface="Arial" panose="020B0604020202020204" pitchFamily="34" charset="0"/>
              </a:rPr>
              <a:t>- Noriu, noriu, - tarė Liputė. Padėkojusi kirmėlytei paėmė siūlus, vijo juos aplink save ir galvojo: „kaip gerai kirmėlaitei, ji turi siūlų ir gali juos dovanoti</a:t>
            </a:r>
            <a:r>
              <a:rPr lang="lt-LT" sz="2400" i="1" cap="none" dirty="0" smtClean="0">
                <a:solidFill>
                  <a:srgbClr val="FF0000"/>
                </a:solidFill>
                <a:latin typeface="Arial" panose="020B0604020202020204" pitchFamily="34" charset="0"/>
                <a:cs typeface="Arial" panose="020B0604020202020204" pitchFamily="34" charset="0"/>
              </a:rPr>
              <a:t>. O ką aš galiu padovanoti kitiems?</a:t>
            </a:r>
            <a:r>
              <a:rPr lang="lt-LT" sz="2400" i="1" cap="none" dirty="0" smtClean="0">
                <a:solidFill>
                  <a:srgbClr val="002060"/>
                </a:solidFill>
                <a:latin typeface="Arial" panose="020B0604020202020204" pitchFamily="34" charset="0"/>
                <a:cs typeface="Arial" panose="020B0604020202020204" pitchFamily="34" charset="0"/>
              </a:rPr>
              <a:t> Nieko. Bet jau greitai mano sparnai bus spalvoti ir galėsiu dovanoti grožį.“</a:t>
            </a:r>
            <a:br>
              <a:rPr lang="lt-LT" sz="2400" i="1" cap="none" dirty="0" smtClean="0">
                <a:solidFill>
                  <a:srgbClr val="002060"/>
                </a:solidFill>
                <a:latin typeface="Arial" panose="020B0604020202020204" pitchFamily="34" charset="0"/>
                <a:cs typeface="Arial" panose="020B0604020202020204" pitchFamily="34" charset="0"/>
              </a:rPr>
            </a:br>
            <a:endParaRPr lang="lt-LT" sz="2400" i="1" cap="none"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998" y="1820789"/>
            <a:ext cx="4391891" cy="4391891"/>
          </a:xfrm>
        </p:spPr>
      </p:pic>
    </p:spTree>
    <p:extLst>
      <p:ext uri="{BB962C8B-B14F-4D97-AF65-F5344CB8AC3E}">
        <p14:creationId xmlns:p14="http://schemas.microsoft.com/office/powerpoint/2010/main" val="907746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6210"/>
          </a:xfrm>
        </p:spPr>
        <p:txBody>
          <a:bodyPr>
            <a:normAutofit/>
          </a:bodyPr>
          <a:lstStyle/>
          <a:p>
            <a:pPr algn="r"/>
            <a:r>
              <a:rPr lang="lt-LT" sz="2800" dirty="0" smtClean="0">
                <a:solidFill>
                  <a:srgbClr val="002060"/>
                </a:solidFill>
                <a:latin typeface="Arial" panose="020B0604020202020204" pitchFamily="34" charset="0"/>
                <a:cs typeface="Arial" panose="020B0604020202020204" pitchFamily="34" charset="0"/>
              </a:rPr>
              <a:t>Kirmėlaitės pasiūlymai</a:t>
            </a:r>
            <a:endParaRPr lang="lt-LT" sz="2800" dirty="0">
              <a:solidFill>
                <a:srgbClr val="002060"/>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7764" y="1026189"/>
            <a:ext cx="5105400" cy="3052891"/>
          </a:xfrm>
          <a:prstGeom prst="rect">
            <a:avLst/>
          </a:prstGeom>
          <a:ln>
            <a:noFill/>
          </a:ln>
          <a:effectLst>
            <a:softEdge rad="112500"/>
          </a:effectLst>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5" y="2603878"/>
            <a:ext cx="4184650" cy="2994856"/>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85655" y="4700862"/>
            <a:ext cx="1789618" cy="1809330"/>
          </a:xfrm>
          <a:prstGeom prst="rect">
            <a:avLst/>
          </a:prstGeom>
          <a:ln>
            <a:noFill/>
          </a:ln>
          <a:effectLst>
            <a:softEdge rad="112500"/>
          </a:effectLst>
        </p:spPr>
      </p:pic>
      <p:pic>
        <p:nvPicPr>
          <p:cNvPr id="3" name="Picture 2"/>
          <p:cNvPicPr>
            <a:picLocks noChangeAspect="1"/>
          </p:cNvPicPr>
          <p:nvPr/>
        </p:nvPicPr>
        <p:blipFill>
          <a:blip r:embed="rId5"/>
          <a:stretch>
            <a:fillRect/>
          </a:stretch>
        </p:blipFill>
        <p:spPr>
          <a:xfrm>
            <a:off x="7546007" y="1895366"/>
            <a:ext cx="2619375" cy="1743075"/>
          </a:xfrm>
          <a:prstGeom prst="rect">
            <a:avLst/>
          </a:prstGeom>
        </p:spPr>
      </p:pic>
    </p:spTree>
    <p:extLst>
      <p:ext uri="{BB962C8B-B14F-4D97-AF65-F5344CB8AC3E}">
        <p14:creationId xmlns:p14="http://schemas.microsoft.com/office/powerpoint/2010/main" val="3870541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39228"/>
          </a:xfrm>
        </p:spPr>
        <p:txBody>
          <a:bodyPr>
            <a:normAutofit/>
          </a:bodyPr>
          <a:lstStyle/>
          <a:p>
            <a:pPr algn="r"/>
            <a:r>
              <a:rPr lang="lt-LT" sz="2800" dirty="0">
                <a:solidFill>
                  <a:srgbClr val="002060"/>
                </a:solidFill>
                <a:latin typeface="Arial" panose="020B0604020202020204" pitchFamily="34" charset="0"/>
                <a:cs typeface="Arial" panose="020B0604020202020204" pitchFamily="34" charset="0"/>
              </a:rPr>
              <a:t>Kirmėlaitės </a:t>
            </a:r>
            <a:r>
              <a:rPr lang="lt-LT" sz="2800" dirty="0" smtClean="0">
                <a:solidFill>
                  <a:srgbClr val="002060"/>
                </a:solidFill>
                <a:latin typeface="Arial" panose="020B0604020202020204" pitchFamily="34" charset="0"/>
                <a:cs typeface="Arial" panose="020B0604020202020204" pitchFamily="34" charset="0"/>
              </a:rPr>
              <a:t>pasiūlymai </a:t>
            </a:r>
            <a:r>
              <a:rPr lang="lt-LT" sz="2800" i="1" cap="none" dirty="0" smtClean="0">
                <a:solidFill>
                  <a:srgbClr val="002060"/>
                </a:solidFill>
                <a:latin typeface="Arial" panose="020B0604020202020204" pitchFamily="34" charset="0"/>
                <a:cs typeface="Arial" panose="020B0604020202020204" pitchFamily="34" charset="0"/>
              </a:rPr>
              <a:t>(tęsinys)</a:t>
            </a:r>
            <a:endParaRPr lang="lt-LT" sz="2800" i="1" cap="none" dirty="0">
              <a:solidFill>
                <a:srgbClr val="00206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2658"/>
            <a:ext cx="4183062" cy="31372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1939635"/>
            <a:ext cx="4562475" cy="342185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44092" y="281262"/>
            <a:ext cx="1789618" cy="1809330"/>
          </a:xfrm>
          <a:prstGeom prst="rect">
            <a:avLst/>
          </a:prstGeom>
          <a:ln>
            <a:noFill/>
          </a:ln>
          <a:effectLst>
            <a:softEdge rad="112500"/>
          </a:effectLst>
        </p:spPr>
      </p:pic>
    </p:spTree>
    <p:extLst>
      <p:ext uri="{BB962C8B-B14F-4D97-AF65-F5344CB8AC3E}">
        <p14:creationId xmlns:p14="http://schemas.microsoft.com/office/powerpoint/2010/main" val="3788333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7" y="1431637"/>
            <a:ext cx="6317673" cy="3970318"/>
          </a:xfrm>
          <a:prstGeom prst="rect">
            <a:avLst/>
          </a:prstGeom>
        </p:spPr>
        <p:txBody>
          <a:bodyPr wrap="square">
            <a:spAutoFit/>
          </a:bodyPr>
          <a:lstStyle/>
          <a:p>
            <a:pPr algn="ctr"/>
            <a:r>
              <a:rPr lang="lt-LT" sz="2400" b="1" dirty="0" smtClean="0">
                <a:latin typeface="Arial Black" panose="020B0A04020102020204" pitchFamily="34" charset="0"/>
              </a:rPr>
              <a:t>Tikslas-</a:t>
            </a:r>
            <a:r>
              <a:rPr lang="en-US" sz="2400" b="1" dirty="0" smtClean="0">
                <a:latin typeface="Arial Black" panose="020B0A04020102020204" pitchFamily="34" charset="0"/>
              </a:rPr>
              <a:t>p</a:t>
            </a:r>
            <a:r>
              <a:rPr lang="lt-LT" sz="2400" b="1" dirty="0" smtClean="0">
                <a:latin typeface="Arial Black" panose="020B0A04020102020204" pitchFamily="34" charset="0"/>
              </a:rPr>
              <a:t>ažinti</a:t>
            </a:r>
            <a:r>
              <a:rPr lang="lt-LT" sz="2400" b="1" dirty="0">
                <a:latin typeface="Arial Black" panose="020B0A04020102020204" pitchFamily="34" charset="0"/>
              </a:rPr>
              <a:t>, saugoti ir puoselėti gyvąją gamtą.</a:t>
            </a:r>
          </a:p>
          <a:p>
            <a:r>
              <a:rPr lang="lt-LT" dirty="0"/>
              <a:t/>
            </a:r>
            <a:br>
              <a:rPr lang="lt-LT" dirty="0"/>
            </a:br>
            <a:endParaRPr lang="lt-LT" dirty="0"/>
          </a:p>
          <a:p>
            <a:pPr algn="ctr"/>
            <a:r>
              <a:rPr lang="lt-LT" sz="2400" b="1" dirty="0" smtClean="0"/>
              <a:t>Uždaviniai-</a:t>
            </a:r>
            <a:endParaRPr lang="en-US" sz="2400" b="1" dirty="0" smtClean="0"/>
          </a:p>
          <a:p>
            <a:endParaRPr lang="en-US" sz="2400" dirty="0" smtClean="0"/>
          </a:p>
          <a:p>
            <a:pPr marL="342900" indent="-342900">
              <a:buFont typeface="Arial" panose="020B0604020202020204" pitchFamily="34" charset="0"/>
              <a:buChar char="•"/>
            </a:pPr>
            <a:r>
              <a:rPr lang="lt-LT" sz="2400" b="1" dirty="0" smtClean="0"/>
              <a:t>Skatinti </a:t>
            </a:r>
            <a:r>
              <a:rPr lang="lt-LT" sz="2400" b="1" dirty="0"/>
              <a:t>vaikų domėjimąsį mažais vabalėliais, jų išsaugojimu. </a:t>
            </a:r>
          </a:p>
          <a:p>
            <a:pPr marL="342900" indent="-342900">
              <a:buFont typeface="Arial" panose="020B0604020202020204" pitchFamily="34" charset="0"/>
              <a:buChar char="•"/>
            </a:pPr>
            <a:r>
              <a:rPr lang="lt-LT" sz="2400" b="1" dirty="0"/>
              <a:t>Suteikti vaikams gamtos pažinimo žinių.</a:t>
            </a:r>
          </a:p>
          <a:p>
            <a:pPr marL="342900" indent="-342900">
              <a:buFont typeface="Arial" panose="020B0604020202020204" pitchFamily="34" charset="0"/>
              <a:buChar char="•"/>
            </a:pPr>
            <a:r>
              <a:rPr lang="lt-LT" sz="2400" b="1" dirty="0"/>
              <a:t>Aptarti vabzdžių ir vabalų gyvenimo sąlygas</a:t>
            </a:r>
            <a:r>
              <a:rPr lang="lt-LT" sz="24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02" y="234372"/>
            <a:ext cx="2600325" cy="1752600"/>
          </a:xfrm>
          <a:prstGeom prst="rect">
            <a:avLst/>
          </a:prstGeom>
        </p:spPr>
      </p:pic>
      <p:sp>
        <p:nvSpPr>
          <p:cNvPr id="4" name="AutoShape 2" descr="Kaip apsisaugoti nuo puolančių širšių? - Naujienos - Mamyčių klub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289347" y="1870652"/>
            <a:ext cx="2762250" cy="1657350"/>
          </a:xfrm>
          <a:prstGeom prst="rect">
            <a:avLst/>
          </a:prstGeom>
        </p:spPr>
      </p:pic>
      <p:pic>
        <p:nvPicPr>
          <p:cNvPr id="6" name="Picture 5"/>
          <p:cNvPicPr>
            <a:picLocks noChangeAspect="1"/>
          </p:cNvPicPr>
          <p:nvPr/>
        </p:nvPicPr>
        <p:blipFill>
          <a:blip r:embed="rId4"/>
          <a:stretch>
            <a:fillRect/>
          </a:stretch>
        </p:blipFill>
        <p:spPr>
          <a:xfrm>
            <a:off x="9277350" y="4638963"/>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48" y="3419763"/>
            <a:ext cx="2143125" cy="2143125"/>
          </a:xfrm>
          <a:prstGeom prst="rect">
            <a:avLst/>
          </a:prstGeom>
        </p:spPr>
      </p:pic>
    </p:spTree>
    <p:extLst>
      <p:ext uri="{BB962C8B-B14F-4D97-AF65-F5344CB8AC3E}">
        <p14:creationId xmlns:p14="http://schemas.microsoft.com/office/powerpoint/2010/main" val="852172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39228"/>
          </a:xfrm>
        </p:spPr>
        <p:txBody>
          <a:bodyPr/>
          <a:lstStyle/>
          <a:p>
            <a:r>
              <a:rPr lang="lt-LT" sz="2800" dirty="0">
                <a:solidFill>
                  <a:srgbClr val="002060"/>
                </a:solidFill>
                <a:latin typeface="Arial" panose="020B0604020202020204" pitchFamily="34" charset="0"/>
                <a:cs typeface="Arial" panose="020B0604020202020204" pitchFamily="34" charset="0"/>
              </a:rPr>
              <a:t>Kirmėlaitės pasiūlymai </a:t>
            </a:r>
            <a:r>
              <a:rPr lang="lt-LT" sz="2800" i="1" cap="none" dirty="0">
                <a:solidFill>
                  <a:srgbClr val="002060"/>
                </a:solidFill>
                <a:latin typeface="Arial" panose="020B0604020202020204" pitchFamily="34" charset="0"/>
                <a:cs typeface="Arial" panose="020B0604020202020204" pitchFamily="34" charset="0"/>
              </a:rPr>
              <a:t>(</a:t>
            </a:r>
            <a:r>
              <a:rPr lang="lt-LT" sz="2800" i="1" cap="none" dirty="0" smtClean="0">
                <a:solidFill>
                  <a:srgbClr val="002060"/>
                </a:solidFill>
                <a:latin typeface="Arial" panose="020B0604020202020204" pitchFamily="34" charset="0"/>
                <a:cs typeface="Arial" panose="020B0604020202020204" pitchFamily="34" charset="0"/>
              </a:rPr>
              <a:t>tęsinys draugai vabalai)</a:t>
            </a:r>
            <a:endParaRPr lang="lt-LT"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702512"/>
            <a:ext cx="4183062" cy="279758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706423"/>
            <a:ext cx="4184650" cy="2789766"/>
          </a:xfrm>
        </p:spPr>
      </p:pic>
      <p:pic>
        <p:nvPicPr>
          <p:cNvPr id="7" name="Picture 6"/>
          <p:cNvPicPr>
            <a:picLocks noChangeAspect="1"/>
          </p:cNvPicPr>
          <p:nvPr/>
        </p:nvPicPr>
        <p:blipFill>
          <a:blip r:embed="rId4"/>
          <a:stretch>
            <a:fillRect/>
          </a:stretch>
        </p:blipFill>
        <p:spPr>
          <a:xfrm>
            <a:off x="5279058" y="1179774"/>
            <a:ext cx="1786283" cy="1810669"/>
          </a:xfrm>
          <a:prstGeom prst="rect">
            <a:avLst/>
          </a:prstGeom>
        </p:spPr>
      </p:pic>
    </p:spTree>
    <p:extLst>
      <p:ext uri="{BB962C8B-B14F-4D97-AF65-F5344CB8AC3E}">
        <p14:creationId xmlns:p14="http://schemas.microsoft.com/office/powerpoint/2010/main" val="2133926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2800" dirty="0">
                <a:solidFill>
                  <a:srgbClr val="002060"/>
                </a:solidFill>
                <a:latin typeface="Arial" panose="020B0604020202020204" pitchFamily="34" charset="0"/>
                <a:cs typeface="Arial" panose="020B0604020202020204" pitchFamily="34" charset="0"/>
              </a:rPr>
              <a:t>Kirmėlaitės pasiūlymai </a:t>
            </a:r>
            <a:r>
              <a:rPr lang="lt-LT" sz="2800" i="1" cap="none" dirty="0">
                <a:solidFill>
                  <a:srgbClr val="002060"/>
                </a:solidFill>
                <a:latin typeface="Arial" panose="020B0604020202020204" pitchFamily="34" charset="0"/>
                <a:cs typeface="Arial" panose="020B0604020202020204" pitchFamily="34" charset="0"/>
              </a:rPr>
              <a:t>(tęsinys draugai vabalai)</a:t>
            </a:r>
            <a:endParaRPr lang="lt-LT"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56508" y="2278575"/>
            <a:ext cx="3078103" cy="4326367"/>
          </a:xfrm>
          <a:prstGeom prst="rect">
            <a:avLst/>
          </a:prstGeom>
          <a:ln>
            <a:noFill/>
          </a:ln>
          <a:effectLst>
            <a:softEdge rad="112500"/>
          </a:effectLst>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79653" y="2696381"/>
            <a:ext cx="5898573" cy="3490757"/>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flipH="1">
            <a:off x="10127675" y="1550203"/>
            <a:ext cx="1725366" cy="1810669"/>
          </a:xfrm>
          <a:prstGeom prst="rect">
            <a:avLst/>
          </a:prstGeom>
        </p:spPr>
      </p:pic>
    </p:spTree>
    <p:extLst>
      <p:ext uri="{BB962C8B-B14F-4D97-AF65-F5344CB8AC3E}">
        <p14:creationId xmlns:p14="http://schemas.microsoft.com/office/powerpoint/2010/main" val="2527155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hlinkClick r:id="rId2"/>
              </a:rPr>
              <a:t>https://</a:t>
            </a:r>
            <a:r>
              <a:rPr lang="lt-LT" dirty="0" smtClean="0">
                <a:hlinkClick r:id="rId2"/>
              </a:rPr>
              <a:t>www.youtube.com/watch?v=MaWVII-C09U&amp;list=RDMaWVII-C09U&amp;start_radio=1</a:t>
            </a:r>
            <a:r>
              <a:rPr lang="lt-LT" dirty="0" smtClean="0"/>
              <a:t/>
            </a:r>
            <a:br>
              <a:rPr lang="lt-LT" dirty="0" smtClean="0"/>
            </a:br>
            <a:r>
              <a:rPr lang="lt-LT" sz="2800" dirty="0" smtClean="0">
                <a:solidFill>
                  <a:srgbClr val="002060"/>
                </a:solidFill>
                <a:latin typeface="Arial" panose="020B0604020202020204" pitchFamily="34" charset="0"/>
                <a:cs typeface="Arial" panose="020B0604020202020204" pitchFamily="34" charset="0"/>
              </a:rPr>
              <a:t>Kirmėliuko dainelė </a:t>
            </a:r>
            <a:r>
              <a:rPr lang="lt-LT" sz="2800" i="1" cap="none" dirty="0" smtClean="0">
                <a:solidFill>
                  <a:srgbClr val="002060"/>
                </a:solidFill>
                <a:latin typeface="Arial" panose="020B0604020202020204" pitchFamily="34" charset="0"/>
                <a:cs typeface="Arial" panose="020B0604020202020204" pitchFamily="34" charset="0"/>
              </a:rPr>
              <a:t>(pertraukėlei)</a:t>
            </a:r>
            <a:endParaRPr lang="lt-LT" sz="2800" cap="none" dirty="0">
              <a:solidFill>
                <a:srgbClr val="00206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02569" y="2724944"/>
            <a:ext cx="2533650" cy="2752725"/>
          </a:xfrm>
          <a:prstGeom prst="rect">
            <a:avLst/>
          </a:prstGeom>
          <a:ln>
            <a:noFill/>
          </a:ln>
          <a:effectLst>
            <a:softEdge rad="112500"/>
          </a:effectLst>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89525" y="2427446"/>
            <a:ext cx="4184650" cy="3347720"/>
          </a:xfrm>
          <a:prstGeom prst="rect">
            <a:avLst/>
          </a:prstGeom>
          <a:ln>
            <a:noFill/>
          </a:ln>
          <a:effectLst>
            <a:softEdge rad="112500"/>
          </a:effectLst>
        </p:spPr>
      </p:pic>
    </p:spTree>
    <p:extLst>
      <p:ext uri="{BB962C8B-B14F-4D97-AF65-F5344CB8AC3E}">
        <p14:creationId xmlns:p14="http://schemas.microsoft.com/office/powerpoint/2010/main" val="2348944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618516"/>
            <a:ext cx="10364451" cy="2512827"/>
          </a:xfrm>
        </p:spPr>
        <p:txBody>
          <a:bodyPr>
            <a:noAutofit/>
          </a:bodyPr>
          <a:lstStyle/>
          <a:p>
            <a:r>
              <a:rPr lang="lt-LT" sz="2800" dirty="0" smtClean="0">
                <a:solidFill>
                  <a:srgbClr val="002060"/>
                </a:solidFill>
                <a:latin typeface="Arial" panose="020B0604020202020204" pitchFamily="34" charset="0"/>
                <a:cs typeface="Arial" panose="020B0604020202020204" pitchFamily="34" charset="0"/>
              </a:rPr>
              <a:t>Užduotis lauke. </a:t>
            </a:r>
            <a:r>
              <a:rPr lang="lt-LT" sz="2800" cap="none" dirty="0" smtClean="0">
                <a:solidFill>
                  <a:srgbClr val="002060"/>
                </a:solidFill>
                <a:latin typeface="Arial" panose="020B0604020202020204" pitchFamily="34" charset="0"/>
                <a:cs typeface="Arial" panose="020B0604020202020204" pitchFamily="34" charset="0"/>
              </a:rPr>
              <a:t>Stebėti kirmėliukus, vabaliukus. Kausimas</a:t>
            </a:r>
            <a:r>
              <a:rPr lang="en-US" sz="2800" cap="none" dirty="0" smtClean="0">
                <a:solidFill>
                  <a:srgbClr val="002060"/>
                </a:solidFill>
                <a:latin typeface="Arial" panose="020B0604020202020204" pitchFamily="34" charset="0"/>
                <a:cs typeface="Arial" panose="020B0604020202020204" pitchFamily="34" charset="0"/>
              </a:rPr>
              <a:t/>
            </a:r>
            <a:br>
              <a:rPr lang="en-US" sz="2800" cap="none" dirty="0" smtClean="0">
                <a:solidFill>
                  <a:srgbClr val="002060"/>
                </a:solidFill>
                <a:latin typeface="Arial" panose="020B0604020202020204" pitchFamily="34" charset="0"/>
                <a:cs typeface="Arial" panose="020B0604020202020204" pitchFamily="34" charset="0"/>
              </a:rPr>
            </a:br>
            <a:r>
              <a:rPr lang="lt-LT" sz="2800" cap="none" dirty="0" smtClean="0">
                <a:solidFill>
                  <a:srgbClr val="002060"/>
                </a:solidFill>
                <a:latin typeface="Arial" panose="020B0604020202020204" pitchFamily="34" charset="0"/>
                <a:cs typeface="Arial" panose="020B0604020202020204" pitchFamily="34" charset="0"/>
              </a:rPr>
              <a:t> po kelis vaikšto/</a:t>
            </a:r>
            <a:r>
              <a:rPr lang="en-US" sz="2800" cap="none" dirty="0" smtClean="0">
                <a:solidFill>
                  <a:srgbClr val="002060"/>
                </a:solidFill>
                <a:latin typeface="Arial" panose="020B0604020202020204" pitchFamily="34" charset="0"/>
                <a:cs typeface="Arial" panose="020B0604020202020204" pitchFamily="34" charset="0"/>
              </a:rPr>
              <a:t/>
            </a:r>
            <a:br>
              <a:rPr lang="en-US" sz="2800" cap="none" dirty="0" smtClean="0">
                <a:solidFill>
                  <a:srgbClr val="002060"/>
                </a:solidFill>
                <a:latin typeface="Arial" panose="020B0604020202020204" pitchFamily="34" charset="0"/>
                <a:cs typeface="Arial" panose="020B0604020202020204" pitchFamily="34" charset="0"/>
              </a:rPr>
            </a:br>
            <a:r>
              <a:rPr lang="lt-LT" sz="2800" cap="none" dirty="0" smtClean="0">
                <a:solidFill>
                  <a:srgbClr val="002060"/>
                </a:solidFill>
                <a:latin typeface="Arial" panose="020B0604020202020204" pitchFamily="34" charset="0"/>
                <a:cs typeface="Arial" panose="020B0604020202020204" pitchFamily="34" charset="0"/>
              </a:rPr>
              <a:t>ropoja/</a:t>
            </a:r>
            <a:r>
              <a:rPr lang="en-US" sz="2800" cap="none" dirty="0" smtClean="0">
                <a:solidFill>
                  <a:srgbClr val="002060"/>
                </a:solidFill>
                <a:latin typeface="Arial" panose="020B0604020202020204" pitchFamily="34" charset="0"/>
                <a:cs typeface="Arial" panose="020B0604020202020204" pitchFamily="34" charset="0"/>
              </a:rPr>
              <a:t/>
            </a:r>
            <a:br>
              <a:rPr lang="en-US" sz="2800" cap="none" dirty="0" smtClean="0">
                <a:solidFill>
                  <a:srgbClr val="002060"/>
                </a:solidFill>
                <a:latin typeface="Arial" panose="020B0604020202020204" pitchFamily="34" charset="0"/>
                <a:cs typeface="Arial" panose="020B0604020202020204" pitchFamily="34" charset="0"/>
              </a:rPr>
            </a:br>
            <a:r>
              <a:rPr lang="lt-LT" sz="2800" cap="none" dirty="0" smtClean="0">
                <a:solidFill>
                  <a:srgbClr val="002060"/>
                </a:solidFill>
                <a:latin typeface="Arial" panose="020B0604020202020204" pitchFamily="34" charset="0"/>
                <a:cs typeface="Arial" panose="020B0604020202020204" pitchFamily="34" charset="0"/>
              </a:rPr>
              <a:t>šliaužia? </a:t>
            </a:r>
            <a:endParaRPr lang="lt-LT" sz="2800" i="1" cap="none" dirty="0">
              <a:solidFill>
                <a:srgbClr val="002060"/>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818" y="3131344"/>
            <a:ext cx="6871855" cy="2590583"/>
          </a:xfrm>
          <a:prstGeom prst="rect">
            <a:avLst/>
          </a:prstGeom>
          <a:ln>
            <a:noFill/>
          </a:ln>
          <a:effectLst>
            <a:softEdge rad="112500"/>
          </a:effectLst>
        </p:spPr>
      </p:pic>
    </p:spTree>
    <p:extLst>
      <p:ext uri="{BB962C8B-B14F-4D97-AF65-F5344CB8AC3E}">
        <p14:creationId xmlns:p14="http://schemas.microsoft.com/office/powerpoint/2010/main" val="4227840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273" y="720436"/>
            <a:ext cx="9684953" cy="2228547"/>
          </a:xfrm>
        </p:spPr>
        <p:txBody>
          <a:bodyPr>
            <a:normAutofit fontScale="90000"/>
          </a:bodyPr>
          <a:lstStyle/>
          <a:p>
            <a:pPr algn="l"/>
            <a:r>
              <a:rPr lang="lt-LT" sz="2700" i="1" cap="none" dirty="0">
                <a:solidFill>
                  <a:srgbClr val="002060"/>
                </a:solidFill>
                <a:latin typeface="Arial" panose="020B0604020202020204" pitchFamily="34" charset="0"/>
                <a:cs typeface="Arial" panose="020B0604020202020204" pitchFamily="34" charset="0"/>
              </a:rPr>
              <a:t>Praėjo visa diena, naktis, išaušo rytas. Liputei nusibodo kabėti siūlų rezginyje. Ji nusprendė, kad jos nauji sparnai jau dideli ir gražūs, tad ėmė ropštis lauk.</a:t>
            </a:r>
            <a:br>
              <a:rPr lang="lt-LT" sz="2700" i="1" cap="none" dirty="0">
                <a:solidFill>
                  <a:srgbClr val="002060"/>
                </a:solidFill>
                <a:latin typeface="Arial" panose="020B0604020202020204" pitchFamily="34" charset="0"/>
                <a:cs typeface="Arial" panose="020B0604020202020204" pitchFamily="34" charset="0"/>
              </a:rPr>
            </a:br>
            <a:r>
              <a:rPr lang="lt-LT" sz="2700" i="1" cap="none" dirty="0">
                <a:solidFill>
                  <a:srgbClr val="002060"/>
                </a:solidFill>
                <a:latin typeface="Arial" panose="020B0604020202020204" pitchFamily="34" charset="0"/>
                <a:cs typeface="Arial" panose="020B0604020202020204" pitchFamily="34" charset="0"/>
              </a:rPr>
              <a:t>Boružė išskleidė sparnelius ir nuskrido prie vandens. Tačiau atspindyje pamatė tik senus taškuotus... ir apsiverkė. Liputė verkdama skrido virš pievos.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360" y="2948983"/>
            <a:ext cx="4309935" cy="3424237"/>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621" y="3774590"/>
            <a:ext cx="3208329" cy="1773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8387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7236" y="581891"/>
            <a:ext cx="9490990" cy="1551709"/>
          </a:xfrm>
        </p:spPr>
        <p:txBody>
          <a:bodyPr>
            <a:noAutofit/>
          </a:bodyPr>
          <a:lstStyle/>
          <a:p>
            <a:pPr algn="l"/>
            <a:r>
              <a:rPr lang="lt-LT" sz="2000" i="1" cap="none" dirty="0">
                <a:solidFill>
                  <a:srgbClr val="002060"/>
                </a:solidFill>
                <a:latin typeface="Arial" panose="020B0604020202020204" pitchFamily="34" charset="0"/>
                <a:cs typeface="Arial" panose="020B0604020202020204" pitchFamily="34" charset="0"/>
              </a:rPr>
              <a:t>Staiga ji išgirdo kažką gailiai raudantį. Nusišluosčiusi ašarėles boružė ėmė dairytis.</a:t>
            </a:r>
            <a:br>
              <a:rPr lang="lt-LT" sz="2000" i="1" cap="none" dirty="0">
                <a:solidFill>
                  <a:srgbClr val="002060"/>
                </a:solidFill>
                <a:latin typeface="Arial" panose="020B0604020202020204" pitchFamily="34" charset="0"/>
                <a:cs typeface="Arial" panose="020B0604020202020204" pitchFamily="34" charset="0"/>
              </a:rPr>
            </a:br>
            <a:r>
              <a:rPr lang="lt-LT" sz="2000" i="1" cap="none" dirty="0">
                <a:solidFill>
                  <a:srgbClr val="002060"/>
                </a:solidFill>
                <a:latin typeface="Arial" panose="020B0604020202020204" pitchFamily="34" charset="0"/>
                <a:cs typeface="Arial" panose="020B0604020202020204" pitchFamily="34" charset="0"/>
              </a:rPr>
              <a:t>Po lapu </a:t>
            </a:r>
            <a:r>
              <a:rPr lang="lt-LT" sz="2000" i="1" cap="none" dirty="0" smtClean="0">
                <a:solidFill>
                  <a:srgbClr val="002060"/>
                </a:solidFill>
                <a:latin typeface="Arial" panose="020B0604020202020204" pitchFamily="34" charset="0"/>
                <a:cs typeface="Arial" panose="020B0604020202020204" pitchFamily="34" charset="0"/>
              </a:rPr>
              <a:t>k</a:t>
            </a:r>
            <a:r>
              <a:rPr lang="en-US" sz="2000" i="1" cap="none" dirty="0" smtClean="0">
                <a:solidFill>
                  <a:srgbClr val="002060"/>
                </a:solidFill>
                <a:latin typeface="Arial" panose="020B0604020202020204" pitchFamily="34" charset="0"/>
                <a:cs typeface="Arial" panose="020B0604020202020204" pitchFamily="34" charset="0"/>
              </a:rPr>
              <a:t>ū</a:t>
            </a:r>
            <a:r>
              <a:rPr lang="lt-LT" sz="2000" i="1" cap="none" dirty="0" smtClean="0">
                <a:solidFill>
                  <a:srgbClr val="002060"/>
                </a:solidFill>
                <a:latin typeface="Arial" panose="020B0604020202020204" pitchFamily="34" charset="0"/>
                <a:cs typeface="Arial" panose="020B0604020202020204" pitchFamily="34" charset="0"/>
              </a:rPr>
              <a:t>kčiojo </a:t>
            </a:r>
            <a:r>
              <a:rPr lang="lt-LT" sz="2000" i="1" cap="none" dirty="0">
                <a:solidFill>
                  <a:srgbClr val="002060"/>
                </a:solidFill>
                <a:latin typeface="Arial" panose="020B0604020202020204" pitchFamily="34" charset="0"/>
                <a:cs typeface="Arial" panose="020B0604020202020204" pitchFamily="34" charset="0"/>
              </a:rPr>
              <a:t>šliužas:</a:t>
            </a:r>
            <a:br>
              <a:rPr lang="lt-LT" sz="2000" i="1" cap="none" dirty="0">
                <a:solidFill>
                  <a:srgbClr val="002060"/>
                </a:solidFill>
                <a:latin typeface="Arial" panose="020B0604020202020204" pitchFamily="34" charset="0"/>
                <a:cs typeface="Arial" panose="020B0604020202020204" pitchFamily="34" charset="0"/>
              </a:rPr>
            </a:br>
            <a:r>
              <a:rPr lang="lt-LT" sz="2000" i="1" cap="none" dirty="0">
                <a:solidFill>
                  <a:srgbClr val="002060"/>
                </a:solidFill>
                <a:latin typeface="Arial" panose="020B0604020202020204" pitchFamily="34" charset="0"/>
                <a:cs typeface="Arial" panose="020B0604020202020204" pitchFamily="34" charset="0"/>
              </a:rPr>
              <a:t>-	Šiandien mano gimtadienis, bet aš neturiu draugų, todėl nėra nei </a:t>
            </a:r>
            <a:r>
              <a:rPr lang="en-US" sz="2000" i="1" cap="none" dirty="0" smtClean="0">
                <a:solidFill>
                  <a:srgbClr val="002060"/>
                </a:solidFill>
                <a:latin typeface="Arial" panose="020B0604020202020204" pitchFamily="34" charset="0"/>
                <a:cs typeface="Arial" panose="020B0604020202020204" pitchFamily="34" charset="0"/>
              </a:rPr>
              <a:t>s</a:t>
            </a:r>
            <a:r>
              <a:rPr lang="lt-LT" sz="2000" i="1" cap="none" dirty="0" smtClean="0">
                <a:solidFill>
                  <a:srgbClr val="002060"/>
                </a:solidFill>
                <a:latin typeface="Arial" panose="020B0604020202020204" pitchFamily="34" charset="0"/>
                <a:cs typeface="Arial" panose="020B0604020202020204" pitchFamily="34" charset="0"/>
              </a:rPr>
              <a:t>večių</a:t>
            </a:r>
            <a:r>
              <a:rPr lang="lt-LT" sz="2000" i="1" cap="none" dirty="0">
                <a:solidFill>
                  <a:srgbClr val="002060"/>
                </a:solidFill>
                <a:latin typeface="Arial" panose="020B0604020202020204" pitchFamily="34" charset="0"/>
                <a:cs typeface="Arial" panose="020B0604020202020204" pitchFamily="34" charset="0"/>
              </a:rPr>
              <a:t>, nei dovanų. Žinoma, kas gi norės su manimi draugauti?! Aš esu slidus, šaltas, gleivėtas ir dar tokiu vardu – Šliužas</a:t>
            </a:r>
            <a:r>
              <a:rPr lang="lt-LT" sz="2000" i="1" cap="none" dirty="0" smtClean="0">
                <a:solidFill>
                  <a:srgbClr val="002060"/>
                </a:solidFill>
                <a:latin typeface="Arial" panose="020B0604020202020204" pitchFamily="34" charset="0"/>
                <a:cs typeface="Arial" panose="020B0604020202020204" pitchFamily="34" charset="0"/>
              </a:rPr>
              <a:t>.</a:t>
            </a:r>
            <a:endParaRPr lang="lt-LT" sz="2800" i="1" cap="none"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5916" y="2401454"/>
            <a:ext cx="1743075" cy="2619375"/>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276" y="2645423"/>
            <a:ext cx="2762178" cy="3037087"/>
          </a:xfrm>
        </p:spPr>
      </p:pic>
    </p:spTree>
    <p:extLst>
      <p:ext uri="{BB962C8B-B14F-4D97-AF65-F5344CB8AC3E}">
        <p14:creationId xmlns:p14="http://schemas.microsoft.com/office/powerpoint/2010/main" val="743096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3055" y="618518"/>
            <a:ext cx="6235171" cy="3080646"/>
          </a:xfrm>
        </p:spPr>
        <p:txBody>
          <a:bodyPr>
            <a:normAutofit/>
          </a:bodyPr>
          <a:lstStyle/>
          <a:p>
            <a:r>
              <a:rPr lang="lt-LT" sz="2800" dirty="0" smtClean="0">
                <a:solidFill>
                  <a:srgbClr val="002060"/>
                </a:solidFill>
                <a:latin typeface="Arial" panose="020B0604020202020204" pitchFamily="34" charset="0"/>
                <a:cs typeface="Arial" panose="020B0604020202020204" pitchFamily="34" charset="0"/>
              </a:rPr>
              <a:t>-</a:t>
            </a:r>
            <a:r>
              <a:rPr lang="lt-LT" sz="2800" i="1" cap="none" dirty="0" smtClean="0">
                <a:solidFill>
                  <a:srgbClr val="002060"/>
                </a:solidFill>
                <a:latin typeface="Arial" panose="020B0604020202020204" pitchFamily="34" charset="0"/>
                <a:cs typeface="Arial" panose="020B0604020202020204" pitchFamily="34" charset="0"/>
              </a:rPr>
              <a:t>Nagi, neliūdėk, aš būsiu tavo draugė ir viešnia, - kalbėjo Liputė ir šluostė šliužui ašarėles.</a:t>
            </a:r>
            <a:br>
              <a:rPr lang="lt-LT" sz="2800" i="1" cap="none" dirty="0" smtClean="0">
                <a:solidFill>
                  <a:srgbClr val="002060"/>
                </a:solidFill>
                <a:latin typeface="Arial" panose="020B0604020202020204" pitchFamily="34" charset="0"/>
                <a:cs typeface="Arial" panose="020B0604020202020204" pitchFamily="34" charset="0"/>
              </a:rPr>
            </a:br>
            <a:r>
              <a:rPr lang="lt-LT" sz="2800" i="1" cap="none" dirty="0" smtClean="0">
                <a:solidFill>
                  <a:srgbClr val="002060"/>
                </a:solidFill>
                <a:latin typeface="Arial" panose="020B0604020202020204" pitchFamily="34" charset="0"/>
                <a:cs typeface="Arial" panose="020B0604020202020204" pitchFamily="34" charset="0"/>
              </a:rPr>
              <a:t>-Tikrai? Ir dovanėlę man turi? – Jis viltingai pažvelgė į mažylę.</a:t>
            </a:r>
            <a:endParaRPr lang="lt-LT" sz="2800" i="1" cap="none" dirty="0">
              <a:solidFill>
                <a:srgbClr val="002060"/>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095" y="2563745"/>
            <a:ext cx="3379690" cy="3881437"/>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2381" y="2792801"/>
            <a:ext cx="3400000" cy="390476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10" y="-205598"/>
            <a:ext cx="3400000" cy="390476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799218" y="0"/>
            <a:ext cx="3400000" cy="3904762"/>
          </a:xfrm>
          <a:prstGeom prst="rect">
            <a:avLst/>
          </a:prstGeom>
        </p:spPr>
      </p:pic>
    </p:spTree>
    <p:extLst>
      <p:ext uri="{BB962C8B-B14F-4D97-AF65-F5344CB8AC3E}">
        <p14:creationId xmlns:p14="http://schemas.microsoft.com/office/powerpoint/2010/main" val="1707434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224138"/>
          </a:xfrm>
        </p:spPr>
        <p:txBody>
          <a:bodyPr>
            <a:noAutofit/>
          </a:bodyPr>
          <a:lstStyle/>
          <a:p>
            <a:r>
              <a:rPr lang="lt-LT" sz="2800" i="1" cap="none" dirty="0" smtClean="0">
                <a:solidFill>
                  <a:srgbClr val="002060"/>
                </a:solidFill>
                <a:latin typeface="Arial" panose="020B0604020202020204" pitchFamily="34" charset="0"/>
                <a:cs typeface="Arial" panose="020B0604020202020204" pitchFamily="34" charset="0"/>
              </a:rPr>
              <a:t>-	Mano dovanėlė... Mano dovanėlė tau... Yra... </a:t>
            </a:r>
            <a:r>
              <a:rPr lang="lt-LT" sz="2800" b="1" cap="none" dirty="0" smtClean="0">
                <a:solidFill>
                  <a:schemeClr val="tx1"/>
                </a:solidFill>
                <a:latin typeface="Arial Black" panose="020B0A04020102020204" pitchFamily="34" charset="0"/>
                <a:cs typeface="Arial" panose="020B0604020202020204" pitchFamily="34" charset="0"/>
              </a:rPr>
              <a:t>Šypsenytė!</a:t>
            </a:r>
            <a:r>
              <a:rPr lang="lt-LT" sz="2800" i="1" cap="none" dirty="0" smtClean="0">
                <a:solidFill>
                  <a:srgbClr val="002060"/>
                </a:solidFill>
                <a:latin typeface="Arial" panose="020B0604020202020204" pitchFamily="34" charset="0"/>
                <a:cs typeface="Arial" panose="020B0604020202020204" pitchFamily="34" charset="0"/>
              </a:rPr>
              <a:t/>
            </a:r>
            <a:br>
              <a:rPr lang="lt-LT" sz="2800" i="1" cap="none" dirty="0" smtClean="0">
                <a:solidFill>
                  <a:srgbClr val="002060"/>
                </a:solidFill>
                <a:latin typeface="Arial" panose="020B0604020202020204" pitchFamily="34" charset="0"/>
                <a:cs typeface="Arial" panose="020B0604020202020204" pitchFamily="34" charset="0"/>
              </a:rPr>
            </a:br>
            <a:r>
              <a:rPr lang="lt-LT" sz="2800" i="1" cap="none" dirty="0" smtClean="0">
                <a:solidFill>
                  <a:srgbClr val="002060"/>
                </a:solidFill>
                <a:latin typeface="Arial" panose="020B0604020202020204" pitchFamily="34" charset="0"/>
                <a:cs typeface="Arial" panose="020B0604020202020204" pitchFamily="34" charset="0"/>
              </a:rPr>
              <a:t>Staiga boružė suprato, kad ir ji turi, ką padovanoti kitiems, tai – </a:t>
            </a:r>
            <a:r>
              <a:rPr lang="lt-LT" sz="2800" b="1" cap="none" dirty="0" smtClean="0">
                <a:solidFill>
                  <a:schemeClr val="tx1"/>
                </a:solidFill>
                <a:latin typeface="Arial Black" panose="020B0A04020102020204" pitchFamily="34" charset="0"/>
                <a:cs typeface="Arial" panose="020B0604020202020204" pitchFamily="34" charset="0"/>
              </a:rPr>
              <a:t>šypsenytė.</a:t>
            </a:r>
            <a:endParaRPr lang="lt-LT" sz="2800" b="1" cap="none" dirty="0">
              <a:solidFill>
                <a:schemeClr val="tx1"/>
              </a:solidFill>
              <a:latin typeface="Arial Black" panose="020B0A040201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33763"/>
            <a:ext cx="3695871" cy="342423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418" y="1842656"/>
            <a:ext cx="5056909" cy="4156364"/>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340271" y="1722422"/>
            <a:ext cx="711200" cy="711200"/>
          </a:xfrm>
          <a:prstGeom prst="rect">
            <a:avLst/>
          </a:prstGeom>
        </p:spPr>
      </p:pic>
      <p:pic>
        <p:nvPicPr>
          <p:cNvPr id="3" name="Picture 2"/>
          <p:cNvPicPr>
            <a:picLocks noChangeAspect="1"/>
          </p:cNvPicPr>
          <p:nvPr/>
        </p:nvPicPr>
        <p:blipFill>
          <a:blip r:embed="rId5"/>
          <a:stretch>
            <a:fillRect/>
          </a:stretch>
        </p:blipFill>
        <p:spPr>
          <a:xfrm>
            <a:off x="11053310" y="264919"/>
            <a:ext cx="707197" cy="707197"/>
          </a:xfrm>
          <a:prstGeom prst="rect">
            <a:avLst/>
          </a:prstGeom>
        </p:spPr>
      </p:pic>
    </p:spTree>
    <p:extLst>
      <p:ext uri="{BB962C8B-B14F-4D97-AF65-F5344CB8AC3E}">
        <p14:creationId xmlns:p14="http://schemas.microsoft.com/office/powerpoint/2010/main" val="2954228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1" cy="5144974"/>
          </a:xfrm>
        </p:spPr>
        <p:txBody>
          <a:bodyPr>
            <a:normAutofit fontScale="90000"/>
          </a:bodyPr>
          <a:lstStyle/>
          <a:p>
            <a:pPr algn="ctr"/>
            <a:r>
              <a:rPr lang="lt-LT" i="1" dirty="0" smtClean="0">
                <a:solidFill>
                  <a:srgbClr val="002060"/>
                </a:solidFill>
                <a:latin typeface="Arial" panose="020B0604020202020204" pitchFamily="34" charset="0"/>
                <a:cs typeface="Arial" panose="020B0604020202020204" pitchFamily="34" charset="0"/>
              </a:rPr>
              <a:t>Užduotis:</a:t>
            </a:r>
            <a:r>
              <a:rPr lang="en-US" i="1" dirty="0" smtClean="0">
                <a:solidFill>
                  <a:srgbClr val="002060"/>
                </a:solidFill>
                <a:latin typeface="Arial" panose="020B0604020202020204" pitchFamily="34" charset="0"/>
                <a:cs typeface="Arial" panose="020B0604020202020204" pitchFamily="34" charset="0"/>
              </a:rPr>
              <a:t/>
            </a:r>
            <a:br>
              <a:rPr lang="en-US" i="1" dirty="0" smtClean="0">
                <a:solidFill>
                  <a:srgbClr val="002060"/>
                </a:solidFill>
                <a:latin typeface="Arial" panose="020B0604020202020204" pitchFamily="34" charset="0"/>
                <a:cs typeface="Arial" panose="020B0604020202020204" pitchFamily="34" charset="0"/>
              </a:rPr>
            </a:br>
            <a:r>
              <a:rPr lang="en-US" i="1" dirty="0" err="1" smtClean="0">
                <a:solidFill>
                  <a:srgbClr val="002060"/>
                </a:solidFill>
                <a:latin typeface="Arial" panose="020B0604020202020204" pitchFamily="34" charset="0"/>
                <a:cs typeface="Arial" panose="020B0604020202020204" pitchFamily="34" charset="0"/>
              </a:rPr>
              <a:t>Pasirinkite</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darbelius</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pagal</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savo</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galimybes</a:t>
            </a:r>
            <a:r>
              <a:rPr lang="en-US" i="1" dirty="0" smtClean="0">
                <a:solidFill>
                  <a:srgbClr val="002060"/>
                </a:solidFill>
                <a:latin typeface="Arial" panose="020B0604020202020204" pitchFamily="34" charset="0"/>
                <a:cs typeface="Arial" panose="020B0604020202020204" pitchFamily="34" charset="0"/>
              </a:rPr>
              <a:t>(o gal </a:t>
            </a:r>
            <a:r>
              <a:rPr lang="en-US" i="1" dirty="0" err="1" smtClean="0">
                <a:solidFill>
                  <a:srgbClr val="002060"/>
                </a:solidFill>
                <a:latin typeface="Arial" panose="020B0604020202020204" pitchFamily="34" charset="0"/>
                <a:cs typeface="Arial" panose="020B0604020202020204" pitchFamily="34" charset="0"/>
              </a:rPr>
              <a:t>patys</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sugalvosite</a:t>
            </a:r>
            <a:r>
              <a:rPr lang="en-US" i="1" dirty="0" smtClean="0">
                <a:solidFill>
                  <a:srgbClr val="002060"/>
                </a:solidFill>
                <a:latin typeface="Arial" panose="020B0604020202020204" pitchFamily="34" charset="0"/>
                <a:cs typeface="Arial" panose="020B0604020202020204" pitchFamily="34" charset="0"/>
              </a:rPr>
              <a:t> </a:t>
            </a:r>
            <a:r>
              <a:rPr lang="en-US" i="1" dirty="0" err="1" smtClean="0">
                <a:solidFill>
                  <a:srgbClr val="002060"/>
                </a:solidFill>
                <a:latin typeface="Arial" panose="020B0604020202020204" pitchFamily="34" charset="0"/>
                <a:cs typeface="Arial" panose="020B0604020202020204" pitchFamily="34" charset="0"/>
              </a:rPr>
              <a:t>savo</a:t>
            </a:r>
            <a:r>
              <a:rPr lang="en-US" i="1" dirty="0" smtClean="0">
                <a:solidFill>
                  <a:srgbClr val="002060"/>
                </a:solidFill>
                <a:latin typeface="Arial" panose="020B0604020202020204" pitchFamily="34" charset="0"/>
                <a:cs typeface="Arial" panose="020B0604020202020204" pitchFamily="34" charset="0"/>
              </a:rPr>
              <a:t>).</a:t>
            </a:r>
            <a:r>
              <a:rPr lang="lt-LT" i="1" dirty="0" smtClean="0">
                <a:solidFill>
                  <a:srgbClr val="002060"/>
                </a:solidFill>
                <a:latin typeface="Arial" panose="020B0604020202020204" pitchFamily="34" charset="0"/>
                <a:cs typeface="Arial" panose="020B0604020202020204" pitchFamily="34" charset="0"/>
              </a:rPr>
              <a:t/>
            </a:r>
            <a:br>
              <a:rPr lang="lt-LT" i="1" dirty="0" smtClean="0">
                <a:solidFill>
                  <a:srgbClr val="002060"/>
                </a:solidFill>
                <a:latin typeface="Arial" panose="020B0604020202020204" pitchFamily="34" charset="0"/>
                <a:cs typeface="Arial" panose="020B0604020202020204" pitchFamily="34" charset="0"/>
              </a:rPr>
            </a:br>
            <a:r>
              <a:rPr lang="lt-LT" i="1" cap="none" dirty="0" smtClean="0">
                <a:solidFill>
                  <a:srgbClr val="002060"/>
                </a:solidFill>
                <a:latin typeface="Arial" panose="020B0604020202020204" pitchFamily="34" charset="0"/>
                <a:cs typeface="Arial" panose="020B0604020202020204" pitchFamily="34" charset="0"/>
              </a:rPr>
              <a:t>Visą savaitę ryte ir vakare dovano</a:t>
            </a:r>
            <a:r>
              <a:rPr lang="en-US" i="1" cap="none" dirty="0" smtClean="0">
                <a:solidFill>
                  <a:srgbClr val="002060"/>
                </a:solidFill>
                <a:latin typeface="Arial" panose="020B0604020202020204" pitchFamily="34" charset="0"/>
                <a:cs typeface="Arial" panose="020B0604020202020204" pitchFamily="34" charset="0"/>
              </a:rPr>
              <a:t>kite</a:t>
            </a:r>
            <a:r>
              <a:rPr lang="lt-LT" i="1" cap="none" dirty="0" smtClean="0">
                <a:solidFill>
                  <a:srgbClr val="002060"/>
                </a:solidFill>
                <a:latin typeface="Arial" panose="020B0604020202020204" pitchFamily="34" charset="0"/>
                <a:cs typeface="Arial" panose="020B0604020202020204" pitchFamily="34" charset="0"/>
              </a:rPr>
              <a:t> kiekvienam </a:t>
            </a:r>
            <a:r>
              <a:rPr lang="en-US" i="1" cap="none" dirty="0" err="1" smtClean="0">
                <a:solidFill>
                  <a:srgbClr val="002060"/>
                </a:solidFill>
                <a:latin typeface="Arial" panose="020B0604020202020204" pitchFamily="34" charset="0"/>
                <a:cs typeface="Arial" panose="020B0604020202020204" pitchFamily="34" charset="0"/>
              </a:rPr>
              <a:t>savo</a:t>
            </a:r>
            <a:r>
              <a:rPr lang="en-US" i="1" cap="none" dirty="0" smtClean="0">
                <a:solidFill>
                  <a:srgbClr val="002060"/>
                </a:solidFill>
                <a:latin typeface="Arial" panose="020B0604020202020204" pitchFamily="34" charset="0"/>
                <a:cs typeface="Arial" panose="020B0604020202020204" pitchFamily="34" charset="0"/>
              </a:rPr>
              <a:t> </a:t>
            </a:r>
            <a:r>
              <a:rPr lang="lt-LT" i="1" cap="none" dirty="0" smtClean="0">
                <a:solidFill>
                  <a:srgbClr val="002060"/>
                </a:solidFill>
                <a:latin typeface="Arial" panose="020B0604020202020204" pitchFamily="34" charset="0"/>
                <a:cs typeface="Arial" panose="020B0604020202020204" pitchFamily="34" charset="0"/>
              </a:rPr>
              <a:t>šypsenėlę</a:t>
            </a:r>
            <a:r>
              <a:rPr lang="en-US" i="1" cap="none" dirty="0" smtClean="0">
                <a:solidFill>
                  <a:srgbClr val="002060"/>
                </a:solidFill>
                <a:latin typeface="Arial" panose="020B0604020202020204" pitchFamily="34" charset="0"/>
                <a:cs typeface="Arial" panose="020B0604020202020204" pitchFamily="34" charset="0"/>
              </a:rPr>
              <a:t>     </a:t>
            </a:r>
            <a:br>
              <a:rPr lang="en-US" i="1" cap="none" dirty="0" smtClean="0">
                <a:solidFill>
                  <a:srgbClr val="002060"/>
                </a:solidFill>
                <a:latin typeface="Arial" panose="020B0604020202020204" pitchFamily="34" charset="0"/>
                <a:cs typeface="Arial" panose="020B0604020202020204" pitchFamily="34" charset="0"/>
              </a:rPr>
            </a:br>
            <a:r>
              <a:rPr lang="en-US" i="1" cap="none" dirty="0" smtClean="0">
                <a:solidFill>
                  <a:srgbClr val="002060"/>
                </a:solidFill>
                <a:latin typeface="Arial" panose="020B0604020202020204" pitchFamily="34" charset="0"/>
                <a:cs typeface="Arial" panose="020B0604020202020204" pitchFamily="34" charset="0"/>
              </a:rPr>
              <a:t>     </a:t>
            </a:r>
            <a:r>
              <a:rPr lang="en-US" i="1" cap="none" dirty="0" err="1" smtClean="0">
                <a:solidFill>
                  <a:srgbClr val="002060"/>
                </a:solidFill>
                <a:latin typeface="Arial" panose="020B0604020202020204" pitchFamily="34" charset="0"/>
                <a:cs typeface="Arial" panose="020B0604020202020204" pitchFamily="34" charset="0"/>
              </a:rPr>
              <a:t>ir</a:t>
            </a:r>
            <a:r>
              <a:rPr lang="en-US" i="1" cap="none" dirty="0" smtClean="0">
                <a:solidFill>
                  <a:srgbClr val="002060"/>
                </a:solidFill>
                <a:latin typeface="Arial" panose="020B0604020202020204" pitchFamily="34" charset="0"/>
                <a:cs typeface="Arial" panose="020B0604020202020204" pitchFamily="34" charset="0"/>
              </a:rPr>
              <a:t> </a:t>
            </a:r>
            <a:r>
              <a:rPr lang="en-US" i="1" cap="none" dirty="0" err="1" smtClean="0">
                <a:solidFill>
                  <a:srgbClr val="002060"/>
                </a:solidFill>
                <a:latin typeface="Arial" panose="020B0604020202020204" pitchFamily="34" charset="0"/>
                <a:cs typeface="Arial" panose="020B0604020202020204" pitchFamily="34" charset="0"/>
              </a:rPr>
              <a:t>gerą</a:t>
            </a:r>
            <a:r>
              <a:rPr lang="en-US" i="1" cap="none" dirty="0" smtClean="0">
                <a:solidFill>
                  <a:srgbClr val="002060"/>
                </a:solidFill>
                <a:latin typeface="Arial" panose="020B0604020202020204" pitchFamily="34" charset="0"/>
                <a:cs typeface="Arial" panose="020B0604020202020204" pitchFamily="34" charset="0"/>
              </a:rPr>
              <a:t> </a:t>
            </a:r>
            <a:r>
              <a:rPr lang="en-US" i="1" cap="none" dirty="0" err="1" smtClean="0">
                <a:solidFill>
                  <a:srgbClr val="002060"/>
                </a:solidFill>
                <a:latin typeface="Arial" panose="020B0604020202020204" pitchFamily="34" charset="0"/>
                <a:cs typeface="Arial" panose="020B0604020202020204" pitchFamily="34" charset="0"/>
              </a:rPr>
              <a:t>nuotaiką</a:t>
            </a:r>
            <a:r>
              <a:rPr lang="lt-LT" i="1" cap="none" dirty="0" smtClean="0">
                <a:solidFill>
                  <a:srgbClr val="002060"/>
                </a:solidFill>
                <a:latin typeface="Arial" panose="020B0604020202020204" pitchFamily="34" charset="0"/>
                <a:cs typeface="Arial" panose="020B0604020202020204" pitchFamily="34" charset="0"/>
              </a:rPr>
              <a:t>. </a:t>
            </a:r>
            <a:br>
              <a:rPr lang="lt-LT" i="1" cap="none" dirty="0" smtClean="0">
                <a:solidFill>
                  <a:srgbClr val="002060"/>
                </a:solidFill>
                <a:latin typeface="Arial" panose="020B0604020202020204" pitchFamily="34" charset="0"/>
                <a:cs typeface="Arial" panose="020B0604020202020204" pitchFamily="34" charset="0"/>
              </a:rPr>
            </a:br>
            <a:r>
              <a:rPr lang="lt-LT" i="1" cap="none" dirty="0" smtClean="0">
                <a:solidFill>
                  <a:srgbClr val="002060"/>
                </a:solidFill>
                <a:latin typeface="Arial" panose="020B0604020202020204" pitchFamily="34" charset="0"/>
                <a:cs typeface="Arial" panose="020B0604020202020204" pitchFamily="34" charset="0"/>
              </a:rPr>
              <a:t>Lauksi</a:t>
            </a:r>
            <a:r>
              <a:rPr lang="en-US" i="1" cap="none" dirty="0" smtClean="0">
                <a:solidFill>
                  <a:srgbClr val="002060"/>
                </a:solidFill>
                <a:latin typeface="Arial" panose="020B0604020202020204" pitchFamily="34" charset="0"/>
                <a:cs typeface="Arial" panose="020B0604020202020204" pitchFamily="34" charset="0"/>
              </a:rPr>
              <a:t>u</a:t>
            </a:r>
            <a:r>
              <a:rPr lang="lt-LT" i="1" cap="none" dirty="0" smtClean="0">
                <a:solidFill>
                  <a:srgbClr val="002060"/>
                </a:solidFill>
                <a:latin typeface="Arial" panose="020B0604020202020204" pitchFamily="34" charset="0"/>
                <a:cs typeface="Arial" panose="020B0604020202020204" pitchFamily="34" charset="0"/>
              </a:rPr>
              <a:t> nuotraukų su įrodymais, kad pastarąją užduotį </a:t>
            </a:r>
            <a:r>
              <a:rPr lang="en-US" i="1" cap="none" dirty="0" smtClean="0">
                <a:solidFill>
                  <a:srgbClr val="002060"/>
                </a:solidFill>
                <a:latin typeface="Arial" panose="020B0604020202020204" pitchFamily="34" charset="0"/>
                <a:cs typeface="Arial" panose="020B0604020202020204" pitchFamily="34" charset="0"/>
              </a:rPr>
              <a:t>tai </a:t>
            </a:r>
            <a:r>
              <a:rPr lang="en-US" i="1" cap="none" dirty="0" err="1" smtClean="0">
                <a:solidFill>
                  <a:srgbClr val="002060"/>
                </a:solidFill>
                <a:latin typeface="Arial" panose="020B0604020202020204" pitchFamily="34" charset="0"/>
                <a:cs typeface="Arial" panose="020B0604020202020204" pitchFamily="34" charset="0"/>
              </a:rPr>
              <a:t>jau</a:t>
            </a:r>
            <a:r>
              <a:rPr lang="en-US" i="1" cap="none" dirty="0" smtClean="0">
                <a:solidFill>
                  <a:srgbClr val="002060"/>
                </a:solidFill>
                <a:latin typeface="Arial" panose="020B0604020202020204" pitchFamily="34" charset="0"/>
                <a:cs typeface="Arial" panose="020B0604020202020204" pitchFamily="34" charset="0"/>
              </a:rPr>
              <a:t> </a:t>
            </a:r>
            <a:r>
              <a:rPr lang="en-US" i="1" cap="none" dirty="0" err="1" smtClean="0">
                <a:solidFill>
                  <a:srgbClr val="002060"/>
                </a:solidFill>
                <a:latin typeface="Arial" panose="020B0604020202020204" pitchFamily="34" charset="0"/>
                <a:cs typeface="Arial" panose="020B0604020202020204" pitchFamily="34" charset="0"/>
              </a:rPr>
              <a:t>tikrai</a:t>
            </a:r>
            <a:r>
              <a:rPr lang="en-US" i="1" cap="none" dirty="0" smtClean="0">
                <a:solidFill>
                  <a:srgbClr val="002060"/>
                </a:solidFill>
                <a:latin typeface="Arial" panose="020B0604020202020204" pitchFamily="34" charset="0"/>
                <a:cs typeface="Arial" panose="020B0604020202020204" pitchFamily="34" charset="0"/>
              </a:rPr>
              <a:t> </a:t>
            </a:r>
            <a:r>
              <a:rPr lang="lt-LT" i="1" cap="none" dirty="0" smtClean="0">
                <a:solidFill>
                  <a:srgbClr val="002060"/>
                </a:solidFill>
                <a:latin typeface="Arial" panose="020B0604020202020204" pitchFamily="34" charset="0"/>
                <a:cs typeface="Arial" panose="020B0604020202020204" pitchFamily="34" charset="0"/>
              </a:rPr>
              <a:t>atlikote </a:t>
            </a:r>
            <a:r>
              <a:rPr lang="en-US" i="1" cap="none" dirty="0" smtClean="0">
                <a:solidFill>
                  <a:srgbClr val="002060"/>
                </a:solidFill>
                <a:latin typeface="Arial" panose="020B0604020202020204" pitchFamily="34" charset="0"/>
                <a:cs typeface="Arial" panose="020B0604020202020204" pitchFamily="34" charset="0"/>
              </a:rPr>
              <a:t>(</a:t>
            </a:r>
            <a:r>
              <a:rPr lang="en-US" i="1" cap="none" dirty="0" err="1" smtClean="0">
                <a:solidFill>
                  <a:srgbClr val="002060"/>
                </a:solidFill>
                <a:latin typeface="Arial" panose="020B0604020202020204" pitchFamily="34" charset="0"/>
                <a:cs typeface="Arial" panose="020B0604020202020204" pitchFamily="34" charset="0"/>
              </a:rPr>
              <a:t>tikiuosi</a:t>
            </a:r>
            <a:r>
              <a:rPr lang="en-US" i="1" cap="none" dirty="0" smtClean="0">
                <a:solidFill>
                  <a:srgbClr val="002060"/>
                </a:solidFill>
                <a:latin typeface="Arial" panose="020B0604020202020204" pitchFamily="34" charset="0"/>
                <a:cs typeface="Arial" panose="020B0604020202020204" pitchFamily="34" charset="0"/>
              </a:rPr>
              <a:t> t</a:t>
            </a:r>
            <a:r>
              <a:rPr lang="lt-LT" i="1" cap="none" dirty="0" smtClean="0">
                <a:solidFill>
                  <a:srgbClr val="002060"/>
                </a:solidFill>
                <a:latin typeface="Arial" panose="020B0604020202020204" pitchFamily="34" charset="0"/>
                <a:cs typeface="Arial" panose="020B0604020202020204" pitchFamily="34" charset="0"/>
              </a:rPr>
              <a:t>ė</a:t>
            </a:r>
            <a:r>
              <a:rPr lang="en-US" i="1" cap="none" dirty="0" err="1" smtClean="0">
                <a:solidFill>
                  <a:srgbClr val="002060"/>
                </a:solidFill>
                <a:latin typeface="Arial" panose="020B0604020202020204" pitchFamily="34" charset="0"/>
                <a:cs typeface="Arial" panose="020B0604020202020204" pitchFamily="34" charset="0"/>
              </a:rPr>
              <a:t>veliai</a:t>
            </a:r>
            <a:r>
              <a:rPr lang="lt-LT" i="1" cap="none" dirty="0" smtClean="0">
                <a:solidFill>
                  <a:srgbClr val="002060"/>
                </a:solidFill>
                <a:latin typeface="Arial" panose="020B0604020202020204" pitchFamily="34" charset="0"/>
                <a:cs typeface="Arial" panose="020B0604020202020204" pitchFamily="34" charset="0"/>
              </a:rPr>
              <a:t> tai užfiksuos)</a:t>
            </a:r>
            <a:r>
              <a:rPr lang="en-US" i="1" cap="none" dirty="0" smtClean="0">
                <a:solidFill>
                  <a:srgbClr val="002060"/>
                </a:solidFill>
                <a:latin typeface="Arial" panose="020B0604020202020204" pitchFamily="34" charset="0"/>
                <a:cs typeface="Arial" panose="020B0604020202020204" pitchFamily="34" charset="0"/>
              </a:rPr>
              <a:t>…</a:t>
            </a:r>
            <a:br>
              <a:rPr lang="en-US" i="1" cap="none" dirty="0" smtClean="0">
                <a:solidFill>
                  <a:srgbClr val="002060"/>
                </a:solidFill>
                <a:latin typeface="Arial" panose="020B0604020202020204" pitchFamily="34" charset="0"/>
                <a:cs typeface="Arial" panose="020B0604020202020204" pitchFamily="34" charset="0"/>
              </a:rPr>
            </a:br>
            <a:r>
              <a:rPr lang="en-US" i="1" cap="none" dirty="0" smtClean="0">
                <a:solidFill>
                  <a:srgbClr val="002060"/>
                </a:solidFill>
                <a:latin typeface="Arial" panose="020B0604020202020204" pitchFamily="34" charset="0"/>
                <a:cs typeface="Arial" panose="020B0604020202020204" pitchFamily="34" charset="0"/>
              </a:rPr>
              <a:t/>
            </a:r>
            <a:br>
              <a:rPr lang="en-US" i="1" cap="none" dirty="0" smtClean="0">
                <a:solidFill>
                  <a:srgbClr val="002060"/>
                </a:solidFill>
                <a:latin typeface="Arial" panose="020B0604020202020204" pitchFamily="34" charset="0"/>
                <a:cs typeface="Arial" panose="020B0604020202020204" pitchFamily="34" charset="0"/>
              </a:rPr>
            </a:br>
            <a:r>
              <a:rPr lang="en-US" b="1" i="1" cap="none" dirty="0" err="1" smtClean="0">
                <a:solidFill>
                  <a:srgbClr val="002060"/>
                </a:solidFill>
                <a:effectLst>
                  <a:outerShdw blurRad="38100" dist="38100" dir="2700000" algn="tl">
                    <a:srgbClr val="000000">
                      <a:alpha val="43137"/>
                    </a:srgbClr>
                  </a:outerShdw>
                </a:effectLst>
              </a:rPr>
              <a:t>Jūsų</a:t>
            </a:r>
            <a:r>
              <a:rPr lang="en-US" b="1" i="1" cap="none" dirty="0" smtClean="0">
                <a:solidFill>
                  <a:srgbClr val="002060"/>
                </a:solidFill>
                <a:effectLst>
                  <a:outerShdw blurRad="38100" dist="38100" dir="2700000" algn="tl">
                    <a:srgbClr val="000000">
                      <a:alpha val="43137"/>
                    </a:srgbClr>
                  </a:outerShdw>
                </a:effectLst>
              </a:rPr>
              <a:t> </a:t>
            </a:r>
            <a:r>
              <a:rPr lang="en-US" b="1" i="1" cap="none" dirty="0" err="1" smtClean="0">
                <a:solidFill>
                  <a:srgbClr val="002060"/>
                </a:solidFill>
                <a:effectLst>
                  <a:outerShdw blurRad="38100" dist="38100" dir="2700000" algn="tl">
                    <a:srgbClr val="000000">
                      <a:alpha val="43137"/>
                    </a:srgbClr>
                  </a:outerShdw>
                </a:effectLst>
              </a:rPr>
              <a:t>auklėtoja</a:t>
            </a:r>
            <a:r>
              <a:rPr lang="en-US" b="1" i="1" cap="none" dirty="0" smtClean="0">
                <a:solidFill>
                  <a:srgbClr val="002060"/>
                </a:solidFill>
                <a:effectLst>
                  <a:outerShdw blurRad="38100" dist="38100" dir="2700000" algn="tl">
                    <a:srgbClr val="000000">
                      <a:alpha val="43137"/>
                    </a:srgbClr>
                  </a:outerShdw>
                </a:effectLst>
              </a:rPr>
              <a:t> </a:t>
            </a:r>
            <a:r>
              <a:rPr lang="en-US" b="1" i="1" cap="none" dirty="0" err="1" smtClean="0">
                <a:solidFill>
                  <a:srgbClr val="002060"/>
                </a:solidFill>
                <a:effectLst>
                  <a:outerShdw blurRad="38100" dist="38100" dir="2700000" algn="tl">
                    <a:srgbClr val="000000">
                      <a:alpha val="43137"/>
                    </a:srgbClr>
                  </a:outerShdw>
                </a:effectLst>
              </a:rPr>
              <a:t>Virginija</a:t>
            </a:r>
            <a:endParaRPr lang="lt-LT" b="1" i="1" cap="none" dirty="0">
              <a:solidFill>
                <a:srgbClr val="00206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8118763" y="2657604"/>
            <a:ext cx="711200" cy="711200"/>
          </a:xfrm>
          <a:prstGeom prst="rect">
            <a:avLst/>
          </a:prstGeom>
        </p:spPr>
      </p:pic>
      <p:pic>
        <p:nvPicPr>
          <p:cNvPr id="5" name="Picture 4"/>
          <p:cNvPicPr>
            <a:picLocks noChangeAspect="1"/>
          </p:cNvPicPr>
          <p:nvPr/>
        </p:nvPicPr>
        <p:blipFill>
          <a:blip r:embed="rId3"/>
          <a:stretch>
            <a:fillRect/>
          </a:stretch>
        </p:blipFill>
        <p:spPr>
          <a:xfrm>
            <a:off x="11014363" y="262917"/>
            <a:ext cx="711200" cy="711200"/>
          </a:xfrm>
          <a:prstGeom prst="rect">
            <a:avLst/>
          </a:prstGeom>
        </p:spPr>
      </p:pic>
      <p:pic>
        <p:nvPicPr>
          <p:cNvPr id="6" name="Picture 5"/>
          <p:cNvPicPr>
            <a:picLocks noChangeAspect="1"/>
          </p:cNvPicPr>
          <p:nvPr/>
        </p:nvPicPr>
        <p:blipFill>
          <a:blip r:embed="rId3"/>
          <a:stretch>
            <a:fillRect/>
          </a:stretch>
        </p:blipFill>
        <p:spPr>
          <a:xfrm>
            <a:off x="913775" y="433949"/>
            <a:ext cx="711200" cy="711200"/>
          </a:xfrm>
          <a:prstGeom prst="rect">
            <a:avLst/>
          </a:prstGeom>
        </p:spPr>
      </p:pic>
      <p:pic>
        <p:nvPicPr>
          <p:cNvPr id="7" name="Picture 6"/>
          <p:cNvPicPr>
            <a:picLocks noChangeAspect="1"/>
          </p:cNvPicPr>
          <p:nvPr/>
        </p:nvPicPr>
        <p:blipFill>
          <a:blip r:embed="rId3"/>
          <a:stretch>
            <a:fillRect/>
          </a:stretch>
        </p:blipFill>
        <p:spPr>
          <a:xfrm>
            <a:off x="10286686" y="4622640"/>
            <a:ext cx="711200" cy="711200"/>
          </a:xfrm>
          <a:prstGeom prst="rect">
            <a:avLst/>
          </a:prstGeom>
        </p:spPr>
      </p:pic>
      <p:pic>
        <p:nvPicPr>
          <p:cNvPr id="8" name="Picture 7"/>
          <p:cNvPicPr>
            <a:picLocks noChangeAspect="1"/>
          </p:cNvPicPr>
          <p:nvPr/>
        </p:nvPicPr>
        <p:blipFill>
          <a:blip r:embed="rId3"/>
          <a:stretch>
            <a:fillRect/>
          </a:stretch>
        </p:blipFill>
        <p:spPr>
          <a:xfrm>
            <a:off x="1269375" y="4622640"/>
            <a:ext cx="711200" cy="711200"/>
          </a:xfrm>
          <a:prstGeom prst="rect">
            <a:avLst/>
          </a:prstGeom>
        </p:spPr>
      </p:pic>
      <p:pic>
        <p:nvPicPr>
          <p:cNvPr id="9" name="Picture 8"/>
          <p:cNvPicPr>
            <a:picLocks noChangeAspect="1"/>
          </p:cNvPicPr>
          <p:nvPr/>
        </p:nvPicPr>
        <p:blipFill>
          <a:blip r:embed="rId3"/>
          <a:stretch>
            <a:fillRect/>
          </a:stretch>
        </p:blipFill>
        <p:spPr>
          <a:xfrm>
            <a:off x="8829963" y="5283041"/>
            <a:ext cx="711200" cy="711200"/>
          </a:xfrm>
          <a:prstGeom prst="rect">
            <a:avLst/>
          </a:prstGeom>
        </p:spPr>
      </p:pic>
      <p:pic>
        <p:nvPicPr>
          <p:cNvPr id="10" name="Picture 9"/>
          <p:cNvPicPr>
            <a:picLocks noChangeAspect="1"/>
          </p:cNvPicPr>
          <p:nvPr/>
        </p:nvPicPr>
        <p:blipFill>
          <a:blip r:embed="rId3"/>
          <a:stretch>
            <a:fillRect/>
          </a:stretch>
        </p:blipFill>
        <p:spPr>
          <a:xfrm>
            <a:off x="3495651" y="2724728"/>
            <a:ext cx="711200" cy="711200"/>
          </a:xfrm>
          <a:prstGeom prst="rect">
            <a:avLst/>
          </a:prstGeom>
        </p:spPr>
      </p:pic>
      <p:pic>
        <p:nvPicPr>
          <p:cNvPr id="11" name="Picture 10"/>
          <p:cNvPicPr>
            <a:picLocks noChangeAspect="1"/>
          </p:cNvPicPr>
          <p:nvPr/>
        </p:nvPicPr>
        <p:blipFill>
          <a:blip r:embed="rId3"/>
          <a:stretch>
            <a:fillRect/>
          </a:stretch>
        </p:blipFill>
        <p:spPr>
          <a:xfrm>
            <a:off x="4160669" y="5763491"/>
            <a:ext cx="711200" cy="711200"/>
          </a:xfrm>
          <a:prstGeom prst="rect">
            <a:avLst/>
          </a:prstGeom>
        </p:spPr>
      </p:pic>
    </p:spTree>
    <p:extLst>
      <p:ext uri="{BB962C8B-B14F-4D97-AF65-F5344CB8AC3E}">
        <p14:creationId xmlns:p14="http://schemas.microsoft.com/office/powerpoint/2010/main" val="2306322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66F">
            <a:alpha val="79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67709" y="1653309"/>
            <a:ext cx="3852533" cy="632690"/>
          </a:xfrm>
        </p:spPr>
        <p:txBody>
          <a:bodyPr>
            <a:normAutofit fontScale="90000"/>
          </a:bodyPr>
          <a:lstStyle/>
          <a:p>
            <a:r>
              <a:rPr lang="en-US" sz="2800" b="1" i="1" cap="none" dirty="0" smtClean="0">
                <a:solidFill>
                  <a:schemeClr val="tx1"/>
                </a:solidFill>
                <a:latin typeface="Comic Sans MS" panose="030F0702030302020204" pitchFamily="66" charset="0"/>
                <a:cs typeface="Arial" panose="020B0604020202020204" pitchFamily="34" charset="0"/>
              </a:rPr>
              <a:t/>
            </a:r>
            <a:br>
              <a:rPr lang="en-US" sz="2800" b="1" i="1" cap="none" dirty="0" smtClean="0">
                <a:solidFill>
                  <a:schemeClr val="tx1"/>
                </a:solidFill>
                <a:latin typeface="Comic Sans MS" panose="030F0702030302020204" pitchFamily="66" charset="0"/>
                <a:cs typeface="Arial" panose="020B0604020202020204" pitchFamily="34" charset="0"/>
              </a:rPr>
            </a:br>
            <a:r>
              <a:rPr lang="en-US" sz="2800" b="1" i="1" cap="none" dirty="0" smtClean="0">
                <a:solidFill>
                  <a:schemeClr val="tx1"/>
                </a:solidFill>
                <a:latin typeface="Comic Sans MS" panose="030F0702030302020204" pitchFamily="66" charset="0"/>
                <a:cs typeface="Arial" panose="020B0604020202020204" pitchFamily="34" charset="0"/>
              </a:rPr>
              <a:t/>
            </a:r>
            <a:br>
              <a:rPr lang="en-US" sz="2800" b="1" i="1" cap="none" dirty="0" smtClean="0">
                <a:solidFill>
                  <a:schemeClr val="tx1"/>
                </a:solidFill>
                <a:latin typeface="Comic Sans MS" panose="030F0702030302020204" pitchFamily="66" charset="0"/>
                <a:cs typeface="Arial" panose="020B0604020202020204" pitchFamily="34" charset="0"/>
              </a:rPr>
            </a:br>
            <a:r>
              <a:rPr lang="en-US" sz="2800" b="1" i="1" dirty="0">
                <a:solidFill>
                  <a:schemeClr val="tx1"/>
                </a:solidFill>
                <a:latin typeface="Comic Sans MS" panose="030F0702030302020204" pitchFamily="66" charset="0"/>
                <a:cs typeface="Arial" panose="020B0604020202020204" pitchFamily="34" charset="0"/>
              </a:rPr>
              <a:t/>
            </a:r>
            <a:br>
              <a:rPr lang="en-US" sz="2800" b="1" i="1" dirty="0">
                <a:solidFill>
                  <a:schemeClr val="tx1"/>
                </a:solidFill>
                <a:latin typeface="Comic Sans MS" panose="030F0702030302020204" pitchFamily="66" charset="0"/>
                <a:cs typeface="Arial" panose="020B0604020202020204" pitchFamily="34" charset="0"/>
              </a:rPr>
            </a:br>
            <a:r>
              <a:rPr lang="en-US" sz="2800" b="1" i="1" dirty="0" smtClean="0">
                <a:solidFill>
                  <a:schemeClr val="tx1"/>
                </a:solidFill>
                <a:latin typeface="Comic Sans MS" panose="030F0702030302020204" pitchFamily="66" charset="0"/>
                <a:cs typeface="Arial" panose="020B0604020202020204" pitchFamily="34" charset="0"/>
              </a:rPr>
              <a:t/>
            </a:r>
            <a:br>
              <a:rPr lang="en-US" sz="2800" b="1" i="1" dirty="0" smtClean="0">
                <a:solidFill>
                  <a:schemeClr val="tx1"/>
                </a:solidFill>
                <a:latin typeface="Comic Sans MS" panose="030F0702030302020204" pitchFamily="66" charset="0"/>
                <a:cs typeface="Arial" panose="020B0604020202020204" pitchFamily="34" charset="0"/>
              </a:rPr>
            </a:br>
            <a:r>
              <a:rPr lang="en-US" sz="2800" b="1" i="1" dirty="0">
                <a:solidFill>
                  <a:schemeClr val="tx1"/>
                </a:solidFill>
                <a:latin typeface="Comic Sans MS" panose="030F0702030302020204" pitchFamily="66" charset="0"/>
                <a:cs typeface="Arial" panose="020B0604020202020204" pitchFamily="34" charset="0"/>
              </a:rPr>
              <a:t/>
            </a:r>
            <a:br>
              <a:rPr lang="en-US" sz="2800" b="1" i="1" dirty="0">
                <a:solidFill>
                  <a:schemeClr val="tx1"/>
                </a:solidFill>
                <a:latin typeface="Comic Sans MS" panose="030F0702030302020204" pitchFamily="66" charset="0"/>
                <a:cs typeface="Arial" panose="020B0604020202020204" pitchFamily="34" charset="0"/>
              </a:rPr>
            </a:br>
            <a:r>
              <a:rPr lang="en-US" sz="2800" b="1" i="1" cap="none" dirty="0" err="1" smtClean="0">
                <a:solidFill>
                  <a:schemeClr val="tx1"/>
                </a:solidFill>
                <a:latin typeface="Comic Sans MS" panose="030F0702030302020204" pitchFamily="66" charset="0"/>
                <a:cs typeface="Arial" panose="020B0604020202020204" pitchFamily="34" charset="0"/>
              </a:rPr>
              <a:t>Sveiki</a:t>
            </a:r>
            <a:r>
              <a:rPr lang="lt-LT" sz="2800" b="1" i="1" cap="none" dirty="0" smtClean="0">
                <a:solidFill>
                  <a:schemeClr val="tx1"/>
                </a:solidFill>
                <a:latin typeface="Comic Sans MS" panose="030F0702030302020204" pitchFamily="66" charset="0"/>
                <a:cs typeface="Arial" panose="020B0604020202020204" pitchFamily="34" charset="0"/>
              </a:rPr>
              <a:t>, vėl sveikinasi </a:t>
            </a:r>
            <a:r>
              <a:rPr lang="en-US" sz="2800" b="1" i="1" cap="none" dirty="0" err="1" smtClean="0">
                <a:solidFill>
                  <a:schemeClr val="tx1"/>
                </a:solidFill>
                <a:latin typeface="Comic Sans MS" panose="030F0702030302020204" pitchFamily="66" charset="0"/>
                <a:cs typeface="Arial" panose="020B0604020202020204" pitchFamily="34" charset="0"/>
              </a:rPr>
              <a:t>jūsų</a:t>
            </a:r>
            <a:r>
              <a:rPr lang="en-US" sz="2800" b="1" i="1" cap="none" dirty="0" smtClean="0">
                <a:solidFill>
                  <a:schemeClr val="tx1"/>
                </a:solidFill>
                <a:latin typeface="Comic Sans MS" panose="030F0702030302020204" pitchFamily="66" charset="0"/>
                <a:cs typeface="Arial" panose="020B0604020202020204" pitchFamily="34" charset="0"/>
              </a:rPr>
              <a:t> </a:t>
            </a:r>
            <a:r>
              <a:rPr lang="lt-LT" sz="2800" b="1" i="1" cap="none" dirty="0" smtClean="0">
                <a:solidFill>
                  <a:schemeClr val="tx1"/>
                </a:solidFill>
                <a:latin typeface="Comic Sans MS" panose="030F0702030302020204" pitchFamily="66" charset="0"/>
                <a:cs typeface="Arial" panose="020B0604020202020204" pitchFamily="34" charset="0"/>
              </a:rPr>
              <a:t>a</a:t>
            </a:r>
            <a:r>
              <a:rPr lang="en-US" sz="2800" b="1" i="1" cap="none" dirty="0" err="1" smtClean="0">
                <a:solidFill>
                  <a:schemeClr val="tx1"/>
                </a:solidFill>
                <a:latin typeface="Comic Sans MS" panose="030F0702030302020204" pitchFamily="66" charset="0"/>
                <a:cs typeface="Arial" panose="020B0604020202020204" pitchFamily="34" charset="0"/>
              </a:rPr>
              <a:t>uklėtoja</a:t>
            </a:r>
            <a:r>
              <a:rPr lang="lt-LT" sz="2800" b="1" i="1" cap="none" dirty="0" smtClean="0">
                <a:solidFill>
                  <a:schemeClr val="tx1"/>
                </a:solidFill>
                <a:latin typeface="Comic Sans MS" panose="030F0702030302020204" pitchFamily="66" charset="0"/>
                <a:cs typeface="Arial" panose="020B0604020202020204" pitchFamily="34" charset="0"/>
              </a:rPr>
              <a:t>.</a:t>
            </a:r>
            <a:r>
              <a:rPr lang="en-US" sz="2800" b="1" i="1" cap="none" dirty="0" smtClean="0">
                <a:solidFill>
                  <a:schemeClr val="tx1"/>
                </a:solidFill>
                <a:latin typeface="Comic Sans MS" panose="030F0702030302020204" pitchFamily="66" charset="0"/>
                <a:cs typeface="Arial" panose="020B0604020202020204" pitchFamily="34" charset="0"/>
              </a:rPr>
              <a:t/>
            </a:r>
            <a:br>
              <a:rPr lang="en-US" sz="2800" b="1" i="1" cap="none" dirty="0" smtClean="0">
                <a:solidFill>
                  <a:schemeClr val="tx1"/>
                </a:solidFill>
                <a:latin typeface="Comic Sans MS" panose="030F0702030302020204" pitchFamily="66" charset="0"/>
                <a:cs typeface="Arial" panose="020B0604020202020204" pitchFamily="34" charset="0"/>
              </a:rPr>
            </a:br>
            <a:r>
              <a:rPr lang="lt-LT" sz="2800" b="1" i="1" cap="none" dirty="0" smtClean="0">
                <a:solidFill>
                  <a:schemeClr val="tx1"/>
                </a:solidFill>
                <a:latin typeface="Comic Sans MS" panose="030F0702030302020204" pitchFamily="66" charset="0"/>
                <a:cs typeface="Arial" panose="020B0604020202020204" pitchFamily="34" charset="0"/>
              </a:rPr>
              <a:t> </a:t>
            </a:r>
            <a:r>
              <a:rPr lang="en-US" sz="2800" b="1" i="1" cap="none" dirty="0" smtClean="0">
                <a:solidFill>
                  <a:schemeClr val="tx1"/>
                </a:solidFill>
                <a:latin typeface="Comic Sans MS" panose="030F0702030302020204" pitchFamily="66" charset="0"/>
                <a:cs typeface="Arial" panose="020B0604020202020204" pitchFamily="34" charset="0"/>
              </a:rPr>
              <a:t/>
            </a:r>
            <a:br>
              <a:rPr lang="en-US" sz="2800" b="1" i="1" cap="none" dirty="0" smtClean="0">
                <a:solidFill>
                  <a:schemeClr val="tx1"/>
                </a:solidFill>
                <a:latin typeface="Comic Sans MS" panose="030F0702030302020204" pitchFamily="66" charset="0"/>
                <a:cs typeface="Arial" panose="020B0604020202020204" pitchFamily="34" charset="0"/>
              </a:rPr>
            </a:br>
            <a:r>
              <a:rPr lang="lt-LT" sz="2800" b="1" i="1" cap="none" dirty="0" smtClean="0">
                <a:solidFill>
                  <a:schemeClr val="tx1"/>
                </a:solidFill>
                <a:latin typeface="Comic Sans MS" panose="030F0702030302020204" pitchFamily="66" charset="0"/>
                <a:cs typeface="Arial" panose="020B0604020202020204" pitchFamily="34" charset="0"/>
              </a:rPr>
              <a:t>Noriu užduoti jums mįslę:</a:t>
            </a:r>
            <a:endParaRPr lang="lt-LT" sz="2800" b="1" i="1" cap="none" dirty="0">
              <a:solidFill>
                <a:schemeClr val="tx1"/>
              </a:solidFill>
              <a:latin typeface="Comic Sans MS" panose="030F0702030302020204" pitchFamily="66" charset="0"/>
              <a:cs typeface="Arial" panose="020B0604020202020204" pitchFamily="34" charset="0"/>
            </a:endParaRPr>
          </a:p>
        </p:txBody>
      </p:sp>
      <p:sp>
        <p:nvSpPr>
          <p:cNvPr id="5" name="Subtitle 4"/>
          <p:cNvSpPr>
            <a:spLocks noGrp="1"/>
          </p:cNvSpPr>
          <p:nvPr>
            <p:ph type="subTitle" idx="1"/>
          </p:nvPr>
        </p:nvSpPr>
        <p:spPr>
          <a:xfrm>
            <a:off x="892030" y="3228110"/>
            <a:ext cx="5342515" cy="2923308"/>
          </a:xfrm>
        </p:spPr>
        <p:txBody>
          <a:bodyPr>
            <a:normAutofit/>
          </a:bodyPr>
          <a:lstStyle/>
          <a:p>
            <a:r>
              <a:rPr lang="lt-LT" sz="2800" b="1" dirty="0">
                <a:solidFill>
                  <a:srgbClr val="FF0000"/>
                </a:solidFill>
                <a:effectLst>
                  <a:outerShdw blurRad="38100" dist="38100" dir="2700000" algn="tl">
                    <a:srgbClr val="000000">
                      <a:alpha val="43137"/>
                    </a:srgbClr>
                  </a:outerShdw>
                </a:effectLst>
              </a:rPr>
              <a:t>Ant raudono kamuoliuko</a:t>
            </a:r>
          </a:p>
          <a:p>
            <a:r>
              <a:rPr lang="lt-LT" sz="2800" b="1" dirty="0">
                <a:solidFill>
                  <a:srgbClr val="FF0000"/>
                </a:solidFill>
                <a:effectLst>
                  <a:outerShdw blurRad="38100" dist="38100" dir="2700000" algn="tl">
                    <a:srgbClr val="000000">
                      <a:alpha val="43137"/>
                    </a:srgbClr>
                  </a:outerShdw>
                </a:effectLst>
              </a:rPr>
              <a:t>Šypsosi juodi taškiukai.</a:t>
            </a:r>
          </a:p>
          <a:p>
            <a:r>
              <a:rPr lang="lt-LT" sz="2800" b="1" dirty="0">
                <a:solidFill>
                  <a:srgbClr val="FF0000"/>
                </a:solidFill>
                <a:effectLst>
                  <a:outerShdw blurRad="38100" dist="38100" dir="2700000" algn="tl">
                    <a:srgbClr val="000000">
                      <a:alpha val="43137"/>
                    </a:srgbClr>
                  </a:outerShdw>
                </a:effectLst>
              </a:rPr>
              <a:t>Tipu tapu delniuku</a:t>
            </a:r>
          </a:p>
          <a:p>
            <a:r>
              <a:rPr lang="lt-LT" sz="2800" b="1" dirty="0">
                <a:solidFill>
                  <a:srgbClr val="FF0000"/>
                </a:solidFill>
                <a:effectLst>
                  <a:outerShdw blurRad="38100" dist="38100" dir="2700000" algn="tl">
                    <a:srgbClr val="000000">
                      <a:alpha val="43137"/>
                    </a:srgbClr>
                  </a:outerShdw>
                </a:effectLst>
              </a:rPr>
              <a:t>Oi kutena… Kas gi tu?</a:t>
            </a:r>
          </a:p>
        </p:txBody>
      </p:sp>
      <p:sp>
        <p:nvSpPr>
          <p:cNvPr id="2" name="Rectangle 1"/>
          <p:cNvSpPr/>
          <p:nvPr/>
        </p:nvSpPr>
        <p:spPr>
          <a:xfrm rot="616182">
            <a:off x="6807864" y="360846"/>
            <a:ext cx="4857000" cy="3785652"/>
          </a:xfrm>
          <a:prstGeom prst="rect">
            <a:avLst/>
          </a:prstGeom>
        </p:spPr>
        <p:txBody>
          <a:bodyPr wrap="square">
            <a:spAutoFit/>
          </a:bodyPr>
          <a:lstStyle/>
          <a:p>
            <a:r>
              <a:rPr lang="lt-LT" dirty="0" smtClean="0">
                <a:solidFill>
                  <a:srgbClr val="002060"/>
                </a:solidFill>
              </a:rPr>
              <a:t>N</a:t>
            </a:r>
            <a:r>
              <a:rPr lang="lt-LT" dirty="0" smtClean="0"/>
              <a:t>es</a:t>
            </a:r>
            <a:r>
              <a:rPr lang="en-US" dirty="0" smtClean="0"/>
              <a:t>e</a:t>
            </a:r>
            <a:r>
              <a:rPr lang="lt-LT" dirty="0" smtClean="0"/>
              <a:t>n</a:t>
            </a:r>
            <a:r>
              <a:rPr lang="en-US" dirty="0" err="1" smtClean="0"/>
              <a:t>i</a:t>
            </a:r>
            <a:r>
              <a:rPr lang="lt-LT" dirty="0" smtClean="0"/>
              <a:t>ai įsigijau </a:t>
            </a:r>
            <a:r>
              <a:rPr lang="lt-LT" dirty="0"/>
              <a:t>vaikišką knygutę. </a:t>
            </a:r>
            <a:r>
              <a:rPr lang="lt-LT" dirty="0" smtClean="0"/>
              <a:t>Sužavėjo pamokančiom </a:t>
            </a:r>
            <a:r>
              <a:rPr lang="lt-LT" dirty="0"/>
              <a:t>dviem istorijomis. </a:t>
            </a:r>
            <a:r>
              <a:rPr lang="lt-LT" dirty="0" smtClean="0"/>
              <a:t>Gaila </a:t>
            </a:r>
            <a:r>
              <a:rPr lang="lt-LT" dirty="0"/>
              <a:t>pavartyti dabar duoti vaikams negaliu, bet pasidalyti savo įžvalgom ir istorijų panaudojimu veiklose galiu. Veikėjų knygutėje yra daugiau, iliustracijos kitos ir turinys </a:t>
            </a:r>
            <a:r>
              <a:rPr lang="lt-LT" dirty="0" smtClean="0"/>
              <a:t>platesnis. Kadangi</a:t>
            </a:r>
            <a:r>
              <a:rPr lang="lt-LT" dirty="0"/>
              <a:t>, mano, kaip </a:t>
            </a:r>
            <a:r>
              <a:rPr lang="en-US" dirty="0" err="1" smtClean="0"/>
              <a:t>auklėtojos</a:t>
            </a:r>
            <a:r>
              <a:rPr lang="lt-LT" dirty="0" smtClean="0"/>
              <a:t>, </a:t>
            </a:r>
            <a:r>
              <a:rPr lang="lt-LT" dirty="0"/>
              <a:t>viena iš funkcijų yra pozityvios aplinkos kūrimas, tai </a:t>
            </a:r>
            <a:r>
              <a:rPr lang="en-US" dirty="0" err="1" smtClean="0"/>
              <a:t>karantino</a:t>
            </a:r>
            <a:r>
              <a:rPr lang="lt-LT" dirty="0" smtClean="0"/>
              <a:t> </a:t>
            </a:r>
            <a:r>
              <a:rPr lang="lt-LT" dirty="0"/>
              <a:t>laikotarpiui manau tinka</a:t>
            </a:r>
            <a:r>
              <a:rPr lang="lt-LT" dirty="0" smtClean="0"/>
              <a:t>.</a:t>
            </a:r>
          </a:p>
          <a:p>
            <a:pPr algn="ctr"/>
            <a:r>
              <a:rPr lang="lt-LT" dirty="0" smtClean="0"/>
              <a:t> </a:t>
            </a:r>
            <a:r>
              <a:rPr lang="lt-LT" sz="2000" b="1" dirty="0"/>
              <a:t>Tiesiog nusišypsokime vieni kitiems... ir spalvos </a:t>
            </a:r>
            <a:r>
              <a:rPr lang="lt-LT" sz="2000" b="1" dirty="0" smtClean="0"/>
              <a:t>bus </a:t>
            </a:r>
            <a:r>
              <a:rPr lang="lt-LT" sz="2000" b="1" dirty="0"/>
              <a:t>sodresnės, ir gyvenimas gražesnis...</a:t>
            </a:r>
          </a:p>
        </p:txBody>
      </p:sp>
      <p:pic>
        <p:nvPicPr>
          <p:cNvPr id="6" name="Picture 5" descr="C:\Users\User\Desktop\nuotoliniu budu\nauji\socialinis\knygute boruze Lipu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000" y="4368481"/>
            <a:ext cx="1929418" cy="2355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193819" y="4474713"/>
            <a:ext cx="2143125" cy="2143125"/>
          </a:xfrm>
          <a:prstGeom prst="rect">
            <a:avLst/>
          </a:prstGeom>
        </p:spPr>
      </p:pic>
      <p:pic>
        <p:nvPicPr>
          <p:cNvPr id="7" name="Picture 6"/>
          <p:cNvPicPr>
            <a:picLocks noChangeAspect="1"/>
          </p:cNvPicPr>
          <p:nvPr/>
        </p:nvPicPr>
        <p:blipFill>
          <a:blip r:embed="rId4"/>
          <a:stretch>
            <a:fillRect/>
          </a:stretch>
        </p:blipFill>
        <p:spPr>
          <a:xfrm>
            <a:off x="1162916" y="759979"/>
            <a:ext cx="1885950" cy="2419350"/>
          </a:xfrm>
          <a:prstGeom prst="rect">
            <a:avLst/>
          </a:prstGeom>
        </p:spPr>
      </p:pic>
    </p:spTree>
    <p:extLst>
      <p:ext uri="{BB962C8B-B14F-4D97-AF65-F5344CB8AC3E}">
        <p14:creationId xmlns:p14="http://schemas.microsoft.com/office/powerpoint/2010/main" val="1698353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714865" y="207817"/>
            <a:ext cx="3935688" cy="720436"/>
          </a:xfrm>
        </p:spPr>
        <p:txBody>
          <a:bodyPr/>
          <a:lstStyle/>
          <a:p>
            <a:r>
              <a:rPr lang="lt-LT" b="1" dirty="0">
                <a:solidFill>
                  <a:srgbClr val="FF0000"/>
                </a:solidFill>
                <a:effectLst>
                  <a:outerShdw blurRad="38100" dist="38100" dir="2700000" algn="tl">
                    <a:srgbClr val="000000">
                      <a:alpha val="43137"/>
                    </a:srgbClr>
                  </a:outerShdw>
                </a:effectLst>
              </a:rPr>
              <a:t>Boružė</a:t>
            </a:r>
          </a:p>
        </p:txBody>
      </p:sp>
      <p:pic>
        <p:nvPicPr>
          <p:cNvPr id="19"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4049" y="1124609"/>
            <a:ext cx="6199187" cy="3874491"/>
          </a:xfrm>
          <a:prstGeom prst="rect">
            <a:avLst/>
          </a:prstGeom>
          <a:ln>
            <a:noFill/>
          </a:ln>
          <a:effectLst>
            <a:softEdge rad="112500"/>
          </a:effectLst>
        </p:spPr>
      </p:pic>
      <p:sp>
        <p:nvSpPr>
          <p:cNvPr id="17" name="Text Placeholder 16"/>
          <p:cNvSpPr>
            <a:spLocks noGrp="1"/>
          </p:cNvSpPr>
          <p:nvPr>
            <p:ph type="body" sz="half" idx="2"/>
          </p:nvPr>
        </p:nvSpPr>
        <p:spPr>
          <a:xfrm>
            <a:off x="893714" y="1124609"/>
            <a:ext cx="4475644" cy="5098473"/>
          </a:xfrm>
        </p:spPr>
        <p:txBody>
          <a:bodyPr>
            <a:normAutofit/>
          </a:bodyPr>
          <a:lstStyle/>
          <a:p>
            <a:r>
              <a:rPr lang="lt-LT" sz="1800" b="1" dirty="0">
                <a:solidFill>
                  <a:srgbClr val="002060"/>
                </a:solidFill>
                <a:latin typeface="Arial" panose="020B0604020202020204" pitchFamily="34" charset="0"/>
                <a:cs typeface="Arial" panose="020B0604020202020204" pitchFamily="34" charset="0"/>
              </a:rPr>
              <a:t>Boružės – tai rausvi ar oranžiniai ovalo formos smulkūs ir vidutiniai vabaliukai. </a:t>
            </a:r>
            <a:endParaRPr lang="lt-LT" sz="1800" b="1" dirty="0" smtClean="0">
              <a:solidFill>
                <a:srgbClr val="002060"/>
              </a:solidFill>
              <a:latin typeface="Arial" panose="020B0604020202020204" pitchFamily="34" charset="0"/>
              <a:cs typeface="Arial" panose="020B0604020202020204" pitchFamily="34" charset="0"/>
            </a:endParaRPr>
          </a:p>
          <a:p>
            <a:r>
              <a:rPr lang="lt-LT" sz="1800" b="1" dirty="0" smtClean="0">
                <a:solidFill>
                  <a:srgbClr val="002060"/>
                </a:solidFill>
                <a:latin typeface="Arial" panose="020B0604020202020204" pitchFamily="34" charset="0"/>
                <a:cs typeface="Arial" panose="020B0604020202020204" pitchFamily="34" charset="0"/>
              </a:rPr>
              <a:t>Lietuvoje </a:t>
            </a:r>
            <a:r>
              <a:rPr lang="lt-LT" sz="1800" b="1" dirty="0">
                <a:solidFill>
                  <a:srgbClr val="002060"/>
                </a:solidFill>
                <a:latin typeface="Arial" panose="020B0604020202020204" pitchFamily="34" charset="0"/>
                <a:cs typeface="Arial" panose="020B0604020202020204" pitchFamily="34" charset="0"/>
              </a:rPr>
              <a:t>jų priskaičiuojama apie 50 rūšių. Dažniausiai pasitaiko septyntaškės, penkiataškės, dvitaškės, juodasiūlės, keturiolikadėmės boružės. Ryški boružių </a:t>
            </a:r>
            <a:r>
              <a:rPr lang="lt-LT" sz="1800" b="1" dirty="0" smtClean="0">
                <a:solidFill>
                  <a:srgbClr val="002060"/>
                </a:solidFill>
                <a:latin typeface="Arial" panose="020B0604020202020204" pitchFamily="34" charset="0"/>
                <a:cs typeface="Arial" panose="020B0604020202020204" pitchFamily="34" charset="0"/>
              </a:rPr>
              <a:t>spal</a:t>
            </a:r>
            <a:r>
              <a:rPr lang="en-US" sz="1800" b="1" dirty="0" smtClean="0">
                <a:solidFill>
                  <a:srgbClr val="002060"/>
                </a:solidFill>
                <a:latin typeface="Arial" panose="020B0604020202020204" pitchFamily="34" charset="0"/>
                <a:cs typeface="Arial" panose="020B0604020202020204" pitchFamily="34" charset="0"/>
              </a:rPr>
              <a:t>v</a:t>
            </a:r>
            <a:r>
              <a:rPr lang="lt-LT" sz="1800" b="1" dirty="0" smtClean="0">
                <a:solidFill>
                  <a:srgbClr val="002060"/>
                </a:solidFill>
                <a:latin typeface="Arial" panose="020B0604020202020204" pitchFamily="34" charset="0"/>
                <a:cs typeface="Arial" panose="020B0604020202020204" pitchFamily="34" charset="0"/>
              </a:rPr>
              <a:t>a </a:t>
            </a:r>
            <a:r>
              <a:rPr lang="lt-LT" sz="1800" b="1" dirty="0">
                <a:solidFill>
                  <a:srgbClr val="002060"/>
                </a:solidFill>
                <a:latin typeface="Arial" panose="020B0604020202020204" pitchFamily="34" charset="0"/>
                <a:cs typeface="Arial" panose="020B0604020202020204" pitchFamily="34" charset="0"/>
              </a:rPr>
              <a:t>atbaido jų priešus. </a:t>
            </a:r>
            <a:endParaRPr lang="lt-LT" sz="1800" b="1" dirty="0" smtClean="0">
              <a:solidFill>
                <a:srgbClr val="002060"/>
              </a:solidFill>
              <a:latin typeface="Arial" panose="020B0604020202020204" pitchFamily="34" charset="0"/>
              <a:cs typeface="Arial" panose="020B0604020202020204" pitchFamily="34" charset="0"/>
            </a:endParaRPr>
          </a:p>
          <a:p>
            <a:r>
              <a:rPr lang="lt-LT" sz="1800" b="1" dirty="0" smtClean="0">
                <a:solidFill>
                  <a:srgbClr val="002060"/>
                </a:solidFill>
                <a:latin typeface="Arial" panose="020B0604020202020204" pitchFamily="34" charset="0"/>
                <a:cs typeface="Arial" panose="020B0604020202020204" pitchFamily="34" charset="0"/>
              </a:rPr>
              <a:t>Boružės </a:t>
            </a:r>
            <a:r>
              <a:rPr lang="lt-LT" sz="1800" b="1" dirty="0">
                <a:solidFill>
                  <a:srgbClr val="002060"/>
                </a:solidFill>
                <a:latin typeface="Arial" panose="020B0604020202020204" pitchFamily="34" charset="0"/>
                <a:cs typeface="Arial" panose="020B0604020202020204" pitchFamily="34" charset="0"/>
              </a:rPr>
              <a:t>gyvena laukuose ir pievose, soduose ir daržuose, miškuose ir pamiškėse. </a:t>
            </a:r>
            <a:endParaRPr lang="lt-LT" sz="1800" b="1" dirty="0" smtClean="0">
              <a:solidFill>
                <a:srgbClr val="002060"/>
              </a:solidFill>
              <a:latin typeface="Arial" panose="020B0604020202020204" pitchFamily="34" charset="0"/>
              <a:cs typeface="Arial" panose="020B0604020202020204" pitchFamily="34" charset="0"/>
            </a:endParaRPr>
          </a:p>
          <a:p>
            <a:r>
              <a:rPr lang="lt-LT" sz="1800" b="1" dirty="0" smtClean="0">
                <a:solidFill>
                  <a:srgbClr val="002060"/>
                </a:solidFill>
                <a:latin typeface="Arial" panose="020B0604020202020204" pitchFamily="34" charset="0"/>
                <a:cs typeface="Arial" panose="020B0604020202020204" pitchFamily="34" charset="0"/>
              </a:rPr>
              <a:t>Boružės </a:t>
            </a:r>
            <a:r>
              <a:rPr lang="lt-LT" sz="1800" b="1" dirty="0">
                <a:solidFill>
                  <a:srgbClr val="002060"/>
                </a:solidFill>
                <a:latin typeface="Arial" panose="020B0604020202020204" pitchFamily="34" charset="0"/>
                <a:cs typeface="Arial" panose="020B0604020202020204" pitchFamily="34" charset="0"/>
              </a:rPr>
              <a:t>yra keliauninkės, jos ilgai neužsibūna vienoje vietoje.</a:t>
            </a:r>
          </a:p>
          <a:p>
            <a:endParaRPr lang="lt-LT" dirty="0"/>
          </a:p>
        </p:txBody>
      </p:sp>
      <p:sp>
        <p:nvSpPr>
          <p:cNvPr id="20" name="Flowchart: Punched Tape 19"/>
          <p:cNvSpPr/>
          <p:nvPr/>
        </p:nvSpPr>
        <p:spPr>
          <a:xfrm>
            <a:off x="6012873" y="4862945"/>
            <a:ext cx="5555672" cy="1719072"/>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solidFill>
                  <a:srgbClr val="002060"/>
                </a:solidFill>
                <a:latin typeface="Comic Sans MS" panose="030F0702030302020204" pitchFamily="66" charset="0"/>
                <a:cs typeface="Arial" panose="020B0604020202020204" pitchFamily="34" charset="0"/>
              </a:rPr>
              <a:t>Sakoma, boružės neša laimę. Galbūt todėl į braškes panašių boružėlių į ranką paimti nebijo net tie, kurie nelabai mėgsta kitų vabzdžių ir vabalų.</a:t>
            </a:r>
          </a:p>
        </p:txBody>
      </p:sp>
    </p:spTree>
    <p:extLst>
      <p:ext uri="{BB962C8B-B14F-4D97-AF65-F5344CB8AC3E}">
        <p14:creationId xmlns:p14="http://schemas.microsoft.com/office/powerpoint/2010/main" val="384302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00B050"/>
            </a:gs>
            <a:gs pos="20000">
              <a:srgbClr val="FFF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304801"/>
            <a:ext cx="10364451" cy="1460572"/>
          </a:xfrm>
        </p:spPr>
        <p:txBody>
          <a:bodyPr/>
          <a:lstStyle/>
          <a:p>
            <a:r>
              <a:rPr lang="lt-LT" b="1" i="1" dirty="0">
                <a:solidFill>
                  <a:srgbClr val="002060"/>
                </a:solidFill>
                <a:effectLst>
                  <a:outerShdw blurRad="38100" dist="38100" dir="2700000" algn="tl">
                    <a:srgbClr val="000000">
                      <a:alpha val="43137"/>
                    </a:srgbClr>
                  </a:outerShdw>
                </a:effectLst>
                <a:latin typeface="Arial Narrow" panose="020B0606020202030204" pitchFamily="34" charset="0"/>
              </a:rPr>
              <a:t>Ar </a:t>
            </a:r>
            <a:r>
              <a:rPr lang="lt-LT" b="1" i="1" dirty="0" smtClean="0">
                <a:solidFill>
                  <a:srgbClr val="002060"/>
                </a:solidFill>
                <a:effectLst>
                  <a:outerShdw blurRad="38100" dist="38100" dir="2700000" algn="tl">
                    <a:srgbClr val="000000">
                      <a:alpha val="43137"/>
                    </a:srgbClr>
                  </a:outerShdw>
                </a:effectLst>
                <a:latin typeface="Arial Narrow" panose="020B0606020202030204" pitchFamily="34" charset="0"/>
              </a:rPr>
              <a:t>paž</a:t>
            </a:r>
            <a:r>
              <a:rPr lang="en-US" b="1" i="1" dirty="0" smtClean="0">
                <a:solidFill>
                  <a:srgbClr val="002060"/>
                </a:solidFill>
                <a:effectLst>
                  <a:outerShdw blurRad="38100" dist="38100" dir="2700000" algn="tl">
                    <a:srgbClr val="000000">
                      <a:alpha val="43137"/>
                    </a:srgbClr>
                  </a:outerShdw>
                </a:effectLst>
                <a:latin typeface="Arial Narrow" panose="020B0606020202030204" pitchFamily="34" charset="0"/>
              </a:rPr>
              <a:t>į</a:t>
            </a:r>
            <a:r>
              <a:rPr lang="lt-LT" b="1" i="1" dirty="0" smtClean="0">
                <a:solidFill>
                  <a:srgbClr val="002060"/>
                </a:solidFill>
                <a:effectLst>
                  <a:outerShdw blurRad="38100" dist="38100" dir="2700000" algn="tl">
                    <a:srgbClr val="000000">
                      <a:alpha val="43137"/>
                    </a:srgbClr>
                  </a:outerShdw>
                </a:effectLst>
                <a:latin typeface="Arial Narrow" panose="020B0606020202030204" pitchFamily="34" charset="0"/>
              </a:rPr>
              <a:t>state </a:t>
            </a:r>
            <a:r>
              <a:rPr lang="lt-LT" b="1" i="1" dirty="0">
                <a:solidFill>
                  <a:srgbClr val="002060"/>
                </a:solidFill>
                <a:effectLst>
                  <a:outerShdw blurRad="38100" dist="38100" dir="2700000" algn="tl">
                    <a:srgbClr val="000000">
                      <a:alpha val="43137"/>
                    </a:srgbClr>
                  </a:outerShdw>
                </a:effectLst>
                <a:latin typeface="Arial Narrow" panose="020B0606020202030204" pitchFamily="34" charset="0"/>
              </a:rPr>
              <a:t>boružę Liputę?</a:t>
            </a:r>
            <a:br>
              <a:rPr lang="lt-LT" b="1" i="1" dirty="0">
                <a:solidFill>
                  <a:srgbClr val="002060"/>
                </a:solidFill>
                <a:effectLst>
                  <a:outerShdw blurRad="38100" dist="38100" dir="2700000" algn="tl">
                    <a:srgbClr val="000000">
                      <a:alpha val="43137"/>
                    </a:srgbClr>
                  </a:outerShdw>
                </a:effectLst>
                <a:latin typeface="Arial Narrow" panose="020B0606020202030204" pitchFamily="34" charset="0"/>
              </a:rPr>
            </a:br>
            <a:r>
              <a:rPr lang="lt-LT" b="1" i="1" dirty="0" smtClean="0">
                <a:solidFill>
                  <a:srgbClr val="002060"/>
                </a:solidFill>
                <a:effectLst>
                  <a:outerShdw blurRad="38100" dist="38100" dir="2700000" algn="tl">
                    <a:srgbClr val="000000">
                      <a:alpha val="43137"/>
                    </a:srgbClr>
                  </a:outerShdw>
                </a:effectLst>
                <a:latin typeface="Arial Narrow" panose="020B0606020202030204" pitchFamily="34" charset="0"/>
              </a:rPr>
              <a:t>Ne? </a:t>
            </a:r>
            <a:r>
              <a:rPr lang="lt-LT" b="1" i="1" dirty="0">
                <a:solidFill>
                  <a:srgbClr val="002060"/>
                </a:solidFill>
                <a:effectLst>
                  <a:outerShdw blurRad="38100" dist="38100" dir="2700000" algn="tl">
                    <a:srgbClr val="000000">
                      <a:alpha val="43137"/>
                    </a:srgbClr>
                  </a:outerShdw>
                </a:effectLst>
                <a:latin typeface="Arial Narrow" panose="020B0606020202030204" pitchFamily="34" charset="0"/>
              </a:rPr>
              <a:t>Tada susipažinkime.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808" y="2264136"/>
            <a:ext cx="3942773" cy="418701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65372"/>
            <a:ext cx="4647290" cy="4187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3843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13775" y="609600"/>
            <a:ext cx="3935688" cy="683491"/>
          </a:xfrm>
        </p:spPr>
        <p:txBody>
          <a:bodyPr/>
          <a:lstStyle/>
          <a:p>
            <a:r>
              <a:rPr lang="lt-LT" dirty="0" smtClean="0">
                <a:solidFill>
                  <a:srgbClr val="FF0000"/>
                </a:solidFill>
              </a:rPr>
              <a:t>Pasigaminkime savo boružėlę</a:t>
            </a:r>
            <a:endParaRPr lang="lt-LT" dirty="0">
              <a:solidFill>
                <a:srgbClr val="FF0000"/>
              </a:solidFill>
            </a:endParaRPr>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7063" y="2382982"/>
            <a:ext cx="4516210" cy="3530237"/>
          </a:xfrm>
        </p:spPr>
      </p:pic>
      <p:sp>
        <p:nvSpPr>
          <p:cNvPr id="13" name="Text Placeholder 12"/>
          <p:cNvSpPr>
            <a:spLocks noGrp="1"/>
          </p:cNvSpPr>
          <p:nvPr>
            <p:ph type="body" sz="half" idx="2"/>
          </p:nvPr>
        </p:nvSpPr>
        <p:spPr>
          <a:xfrm>
            <a:off x="761374" y="3505201"/>
            <a:ext cx="3935689" cy="2576946"/>
          </a:xfrm>
        </p:spPr>
        <p:txBody>
          <a:bodyPr/>
          <a:lstStyle/>
          <a:p>
            <a:r>
              <a:rPr lang="lt-LT" sz="1600" dirty="0" smtClean="0">
                <a:solidFill>
                  <a:srgbClr val="002060"/>
                </a:solidFill>
                <a:latin typeface="Arial Black" panose="020B0A04020102020204" pitchFamily="34" charset="0"/>
              </a:rPr>
              <a:t>Ko reikės boružėlių dirbtuvėms?</a:t>
            </a:r>
          </a:p>
          <a:p>
            <a:pPr marL="342900" indent="-342900" algn="l">
              <a:buFont typeface="+mj-lt"/>
              <a:buAutoNum type="arabicPeriod"/>
            </a:pPr>
            <a:r>
              <a:rPr lang="lt-LT" b="1" dirty="0" smtClean="0">
                <a:solidFill>
                  <a:schemeClr val="tx1"/>
                </a:solidFill>
                <a:latin typeface="Arial Black" panose="020B0A04020102020204" pitchFamily="34" charset="0"/>
              </a:rPr>
              <a:t>kūrybiškumo ir fantazijos;</a:t>
            </a:r>
          </a:p>
          <a:p>
            <a:pPr marL="342900" indent="-342900" algn="l">
              <a:buFont typeface="+mj-lt"/>
              <a:buAutoNum type="arabicPeriod"/>
            </a:pPr>
            <a:r>
              <a:rPr lang="lt-LT" b="1" dirty="0" smtClean="0">
                <a:solidFill>
                  <a:schemeClr val="tx1"/>
                </a:solidFill>
                <a:latin typeface="Arial Black" panose="020B0A04020102020204" pitchFamily="34" charset="0"/>
              </a:rPr>
              <a:t>Puikios nuotaikos;</a:t>
            </a:r>
          </a:p>
          <a:p>
            <a:pPr marL="342900" indent="-342900" algn="l">
              <a:buFont typeface="+mj-lt"/>
              <a:buAutoNum type="arabicPeriod"/>
            </a:pPr>
            <a:r>
              <a:rPr lang="lt-LT" b="1" dirty="0" smtClean="0">
                <a:solidFill>
                  <a:schemeClr val="tx1"/>
                </a:solidFill>
                <a:latin typeface="Arial Black" panose="020B0A04020102020204" pitchFamily="34" charset="0"/>
              </a:rPr>
              <a:t>Klijų;</a:t>
            </a:r>
          </a:p>
          <a:p>
            <a:pPr marL="342900" indent="-342900" algn="l">
              <a:buFont typeface="+mj-lt"/>
              <a:buAutoNum type="arabicPeriod"/>
            </a:pPr>
            <a:r>
              <a:rPr lang="lt-LT" b="1" dirty="0" smtClean="0">
                <a:solidFill>
                  <a:schemeClr val="tx1"/>
                </a:solidFill>
                <a:latin typeface="Arial Black" panose="020B0A04020102020204" pitchFamily="34" charset="0"/>
              </a:rPr>
              <a:t>Spalvoto popieriaus;</a:t>
            </a:r>
          </a:p>
          <a:p>
            <a:pPr marL="342900" indent="-342900" algn="l">
              <a:buFont typeface="+mj-lt"/>
              <a:buAutoNum type="arabicPeriod"/>
            </a:pPr>
            <a:r>
              <a:rPr lang="lt-LT" b="1" dirty="0" smtClean="0">
                <a:solidFill>
                  <a:schemeClr val="tx1"/>
                </a:solidFill>
                <a:latin typeface="Arial Black" panose="020B0A04020102020204" pitchFamily="34" charset="0"/>
              </a:rPr>
              <a:t>Žirklių.</a:t>
            </a:r>
          </a:p>
          <a:p>
            <a:pPr algn="l"/>
            <a:endParaRPr lang="lt-LT" dirty="0">
              <a:solidFill>
                <a:srgbClr val="002060"/>
              </a:solidFill>
              <a:latin typeface="Arial Narrow" panose="020B060602020203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098" y="172605"/>
            <a:ext cx="2644786" cy="2210377"/>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02" y="2004148"/>
            <a:ext cx="1643429" cy="1501053"/>
          </a:xfrm>
          <a:prstGeom prst="rect">
            <a:avLst/>
          </a:prstGeom>
          <a:ln>
            <a:noFill/>
          </a:ln>
          <a:effectLst>
            <a:softEdge rad="112500"/>
          </a:effectLst>
        </p:spPr>
      </p:pic>
    </p:spTree>
    <p:extLst>
      <p:ext uri="{BB962C8B-B14F-4D97-AF65-F5344CB8AC3E}">
        <p14:creationId xmlns:p14="http://schemas.microsoft.com/office/powerpoint/2010/main" val="3125543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618518"/>
            <a:ext cx="10364451" cy="836210"/>
          </a:xfrm>
        </p:spPr>
        <p:txBody>
          <a:bodyPr/>
          <a:lstStyle/>
          <a:p>
            <a:r>
              <a:rPr lang="lt-LT" dirty="0">
                <a:solidFill>
                  <a:srgbClr val="FF0000"/>
                </a:solidFill>
              </a:rPr>
              <a:t>Pasigaminkime savo </a:t>
            </a:r>
            <a:r>
              <a:rPr lang="lt-LT" dirty="0" smtClean="0">
                <a:solidFill>
                  <a:srgbClr val="FF0000"/>
                </a:solidFill>
              </a:rPr>
              <a:t>boružėlę </a:t>
            </a:r>
            <a:r>
              <a:rPr lang="lt-LT" i="1" cap="none" dirty="0" smtClean="0">
                <a:solidFill>
                  <a:srgbClr val="FF0000"/>
                </a:solidFill>
              </a:rPr>
              <a:t>(tęsinys)</a:t>
            </a:r>
            <a:endParaRPr lang="lt-LT" i="1" cap="none" dirty="0">
              <a:solidFill>
                <a:srgbClr val="FF00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1844" y="2348706"/>
            <a:ext cx="3975100" cy="35052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512398"/>
            <a:ext cx="4184650" cy="3177817"/>
          </a:xfrm>
        </p:spPr>
      </p:pic>
      <p:pic>
        <p:nvPicPr>
          <p:cNvPr id="12" name="Picture 11"/>
          <p:cNvPicPr>
            <a:picLocks noChangeAspect="1"/>
          </p:cNvPicPr>
          <p:nvPr/>
        </p:nvPicPr>
        <p:blipFill>
          <a:blip r:embed="rId4"/>
          <a:stretch>
            <a:fillRect/>
          </a:stretch>
        </p:blipFill>
        <p:spPr>
          <a:xfrm>
            <a:off x="257623" y="1233690"/>
            <a:ext cx="1646063" cy="1499746"/>
          </a:xfrm>
          <a:prstGeom prst="rect">
            <a:avLst/>
          </a:prstGeom>
        </p:spPr>
      </p:pic>
    </p:spTree>
    <p:extLst>
      <p:ext uri="{BB962C8B-B14F-4D97-AF65-F5344CB8AC3E}">
        <p14:creationId xmlns:p14="http://schemas.microsoft.com/office/powerpoint/2010/main" val="3712804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lt-LT" dirty="0">
                <a:solidFill>
                  <a:srgbClr val="002060"/>
                </a:solidFill>
              </a:rPr>
              <a:t>Pasigaminkime savo boružėlę </a:t>
            </a:r>
            <a:r>
              <a:rPr lang="lt-LT" dirty="0" smtClean="0">
                <a:solidFill>
                  <a:srgbClr val="FF0000"/>
                </a:solidFill>
              </a:rPr>
              <a:t/>
            </a:r>
            <a:br>
              <a:rPr lang="lt-LT" dirty="0" smtClean="0">
                <a:solidFill>
                  <a:srgbClr val="FF0000"/>
                </a:solidFill>
              </a:rPr>
            </a:br>
            <a:r>
              <a:rPr lang="lt-LT" sz="3200" i="1" cap="none" dirty="0" smtClean="0">
                <a:solidFill>
                  <a:srgbClr val="FF0000"/>
                </a:solidFill>
              </a:rPr>
              <a:t>(tęsinys, jei namie nėra spalvoto popieriaus</a:t>
            </a:r>
            <a:r>
              <a:rPr lang="en-US" sz="3200" i="1" cap="none" dirty="0" smtClean="0">
                <a:solidFill>
                  <a:srgbClr val="FF0000"/>
                </a:solidFill>
              </a:rPr>
              <a:t>, </a:t>
            </a:r>
            <a:r>
              <a:rPr lang="en-US" sz="3200" i="1" cap="none" dirty="0" err="1" smtClean="0">
                <a:solidFill>
                  <a:srgbClr val="FF0000"/>
                </a:solidFill>
              </a:rPr>
              <a:t>gaminkite</a:t>
            </a:r>
            <a:r>
              <a:rPr lang="en-US" sz="3200" i="1" cap="none" dirty="0" smtClean="0">
                <a:solidFill>
                  <a:srgbClr val="FF0000"/>
                </a:solidFill>
              </a:rPr>
              <a:t> </a:t>
            </a:r>
            <a:r>
              <a:rPr lang="en-US" sz="3200" i="1" cap="none" dirty="0" err="1" smtClean="0">
                <a:solidFill>
                  <a:srgbClr val="FF0000"/>
                </a:solidFill>
              </a:rPr>
              <a:t>iš</a:t>
            </a:r>
            <a:r>
              <a:rPr lang="en-US" sz="3200" i="1" cap="none" dirty="0" smtClean="0">
                <a:solidFill>
                  <a:srgbClr val="FF0000"/>
                </a:solidFill>
              </a:rPr>
              <a:t> </a:t>
            </a:r>
            <a:r>
              <a:rPr lang="en-US" sz="3200" i="1" cap="none" dirty="0" err="1" smtClean="0">
                <a:solidFill>
                  <a:srgbClr val="FF0000"/>
                </a:solidFill>
              </a:rPr>
              <a:t>balto</a:t>
            </a:r>
            <a:r>
              <a:rPr lang="en-US" sz="3200" i="1" cap="none" dirty="0" smtClean="0">
                <a:solidFill>
                  <a:srgbClr val="FF0000"/>
                </a:solidFill>
              </a:rPr>
              <a:t> </a:t>
            </a:r>
            <a:r>
              <a:rPr lang="en-US" sz="3200" i="1" cap="none" dirty="0" err="1" smtClean="0">
                <a:solidFill>
                  <a:srgbClr val="FF0000"/>
                </a:solidFill>
              </a:rPr>
              <a:t>ir</a:t>
            </a:r>
            <a:r>
              <a:rPr lang="en-US" sz="3200" i="1" cap="none" dirty="0" smtClean="0">
                <a:solidFill>
                  <a:srgbClr val="FF0000"/>
                </a:solidFill>
              </a:rPr>
              <a:t> </a:t>
            </a:r>
            <a:r>
              <a:rPr lang="en-US" sz="3200" i="1" cap="none" dirty="0" err="1" smtClean="0">
                <a:solidFill>
                  <a:srgbClr val="FF0000"/>
                </a:solidFill>
              </a:rPr>
              <a:t>nuspalvinkite</a:t>
            </a:r>
            <a:r>
              <a:rPr lang="lt-LT" sz="3200" i="1" cap="none" dirty="0" smtClean="0">
                <a:solidFill>
                  <a:srgbClr val="FF0000"/>
                </a:solidFill>
              </a:rPr>
              <a:t>)</a:t>
            </a:r>
            <a:endParaRPr lang="lt-LT" sz="3200" i="1" cap="none"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641326"/>
            <a:ext cx="4183062" cy="2919961"/>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5091" y="2410251"/>
            <a:ext cx="2750188" cy="3625037"/>
          </a:xfrm>
        </p:spPr>
      </p:pic>
      <p:pic>
        <p:nvPicPr>
          <p:cNvPr id="10" name="Picture 9"/>
          <p:cNvPicPr>
            <a:picLocks noChangeAspect="1"/>
          </p:cNvPicPr>
          <p:nvPr/>
        </p:nvPicPr>
        <p:blipFill>
          <a:blip r:embed="rId4"/>
          <a:stretch>
            <a:fillRect/>
          </a:stretch>
        </p:blipFill>
        <p:spPr>
          <a:xfrm flipH="1">
            <a:off x="10023824" y="3501309"/>
            <a:ext cx="1406297" cy="1499746"/>
          </a:xfrm>
          <a:prstGeom prst="rect">
            <a:avLst/>
          </a:prstGeom>
        </p:spPr>
      </p:pic>
    </p:spTree>
    <p:extLst>
      <p:ext uri="{BB962C8B-B14F-4D97-AF65-F5344CB8AC3E}">
        <p14:creationId xmlns:p14="http://schemas.microsoft.com/office/powerpoint/2010/main" val="946136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915" y="951345"/>
            <a:ext cx="3729946" cy="1221383"/>
          </a:xfrm>
        </p:spPr>
        <p:txBody>
          <a:bodyPr>
            <a:normAutofit fontScale="90000"/>
          </a:bodyPr>
          <a:lstStyle/>
          <a:p>
            <a:r>
              <a:rPr lang="lt-LT" b="1" cap="none" dirty="0" smtClean="0">
                <a:solidFill>
                  <a:schemeClr val="tx2"/>
                </a:solidFill>
                <a:latin typeface="Arial Black" panose="020B0A04020102020204" pitchFamily="34" charset="0"/>
              </a:rPr>
              <a:t>...po darbelio pailsėkime galima pasiklausyti vabaliukų dainos ir </a:t>
            </a:r>
            <a:r>
              <a:rPr lang="en-US" b="1" cap="none" dirty="0" err="1" smtClean="0">
                <a:solidFill>
                  <a:schemeClr val="tx2"/>
                </a:solidFill>
                <a:latin typeface="Arial Black" panose="020B0A04020102020204" pitchFamily="34" charset="0"/>
              </a:rPr>
              <a:t>būtinai</a:t>
            </a:r>
            <a:r>
              <a:rPr lang="en-US" b="1" cap="none" dirty="0" smtClean="0">
                <a:solidFill>
                  <a:schemeClr val="tx2"/>
                </a:solidFill>
                <a:latin typeface="Arial Black" panose="020B0A04020102020204" pitchFamily="34" charset="0"/>
              </a:rPr>
              <a:t> </a:t>
            </a:r>
            <a:r>
              <a:rPr lang="lt-LT" b="1" cap="none" dirty="0" smtClean="0">
                <a:solidFill>
                  <a:schemeClr val="tx2"/>
                </a:solidFill>
                <a:latin typeface="Arial Black" panose="020B0A04020102020204" pitchFamily="34" charset="0"/>
              </a:rPr>
              <a:t>susitvarky</a:t>
            </a:r>
            <a:r>
              <a:rPr lang="en-US" b="1" cap="none" dirty="0" smtClean="0">
                <a:solidFill>
                  <a:schemeClr val="tx2"/>
                </a:solidFill>
                <a:latin typeface="Arial Black" panose="020B0A04020102020204" pitchFamily="34" charset="0"/>
              </a:rPr>
              <a:t>kite</a:t>
            </a:r>
            <a:r>
              <a:rPr lang="lt-LT" b="1" cap="none" dirty="0" smtClean="0">
                <a:solidFill>
                  <a:schemeClr val="tx2"/>
                </a:solidFill>
                <a:latin typeface="Arial Black" panose="020B0A04020102020204" pitchFamily="34" charset="0"/>
              </a:rPr>
              <a:t> darbo vietą</a:t>
            </a:r>
            <a:r>
              <a:rPr lang="lt-LT" i="1" cap="none" dirty="0" smtClean="0">
                <a:solidFill>
                  <a:srgbClr val="002060"/>
                </a:solidFill>
                <a:latin typeface="Arial Narrow" panose="020B0606020202030204" pitchFamily="34" charset="0"/>
              </a:rPr>
              <a:t>.</a:t>
            </a:r>
            <a:endParaRPr lang="lt-LT" i="1" cap="none" dirty="0">
              <a:solidFill>
                <a:srgbClr val="002060"/>
              </a:solidFill>
              <a:latin typeface="Arial Narrow" panose="020B060602020203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4511" y="686055"/>
            <a:ext cx="4905447" cy="4905447"/>
          </a:xfrm>
          <a:prstGeom prst="rect">
            <a:avLst/>
          </a:prstGeom>
          <a:ln>
            <a:noFill/>
          </a:ln>
          <a:effectLst>
            <a:softEdge rad="112500"/>
          </a:effectLst>
        </p:spPr>
      </p:pic>
      <p:sp>
        <p:nvSpPr>
          <p:cNvPr id="6" name="Text Placeholder 5"/>
          <p:cNvSpPr>
            <a:spLocks noGrp="1"/>
          </p:cNvSpPr>
          <p:nvPr>
            <p:ph type="body" sz="half" idx="2"/>
          </p:nvPr>
        </p:nvSpPr>
        <p:spPr>
          <a:xfrm rot="20468767">
            <a:off x="559558" y="2914288"/>
            <a:ext cx="4406858" cy="1410162"/>
          </a:xfrm>
        </p:spPr>
        <p:txBody>
          <a:bodyPr>
            <a:normAutofit/>
          </a:bodyPr>
          <a:lstStyle/>
          <a:p>
            <a:r>
              <a:rPr lang="lt-LT" dirty="0">
                <a:solidFill>
                  <a:schemeClr val="tx1"/>
                </a:solidFill>
                <a:hlinkClick r:id="rId3"/>
              </a:rPr>
              <a:t>https://</a:t>
            </a:r>
            <a:r>
              <a:rPr lang="lt-LT" dirty="0" smtClean="0">
                <a:solidFill>
                  <a:schemeClr val="tx1"/>
                </a:solidFill>
                <a:hlinkClick r:id="rId3"/>
              </a:rPr>
              <a:t>www.youtube.com/watch?v=pnGe74a2OB0</a:t>
            </a:r>
            <a:endParaRPr lang="lt-LT" dirty="0" smtClean="0">
              <a:solidFill>
                <a:schemeClr val="tx1"/>
              </a:solidFill>
            </a:endParaRPr>
          </a:p>
          <a:p>
            <a:r>
              <a:rPr lang="lt-LT" sz="2100" cap="none" dirty="0" smtClean="0">
                <a:solidFill>
                  <a:srgbClr val="002060"/>
                </a:solidFill>
              </a:rPr>
              <a:t>vabaliukų daina</a:t>
            </a:r>
          </a:p>
          <a:p>
            <a:endParaRPr lang="lt-LT" dirty="0"/>
          </a:p>
        </p:txBody>
      </p:sp>
      <p:sp>
        <p:nvSpPr>
          <p:cNvPr id="8" name="Rectangle 7"/>
          <p:cNvSpPr/>
          <p:nvPr/>
        </p:nvSpPr>
        <p:spPr>
          <a:xfrm>
            <a:off x="1094435" y="5791199"/>
            <a:ext cx="5483809" cy="646331"/>
          </a:xfrm>
          <a:prstGeom prst="rect">
            <a:avLst/>
          </a:prstGeom>
        </p:spPr>
        <p:txBody>
          <a:bodyPr wrap="none">
            <a:spAutoFit/>
          </a:bodyPr>
          <a:lstStyle/>
          <a:p>
            <a:r>
              <a:rPr lang="lt-LT" dirty="0">
                <a:hlinkClick r:id="rId4"/>
              </a:rPr>
              <a:t>https://</a:t>
            </a:r>
            <a:r>
              <a:rPr lang="lt-LT" dirty="0" smtClean="0">
                <a:hlinkClick r:id="rId4"/>
              </a:rPr>
              <a:t>www.youtube.com/watch?v=X3qeygwQ8yU</a:t>
            </a:r>
            <a:endParaRPr lang="lt-LT" dirty="0" smtClean="0"/>
          </a:p>
          <a:p>
            <a:r>
              <a:rPr lang="lt-LT" i="1" dirty="0" smtClean="0">
                <a:solidFill>
                  <a:srgbClr val="002060"/>
                </a:solidFill>
              </a:rPr>
              <a:t>Netvarkos nykštukų daina</a:t>
            </a:r>
            <a:endParaRPr lang="lt-LT" i="1" dirty="0">
              <a:solidFill>
                <a:srgbClr val="002060"/>
              </a:solidFill>
            </a:endParaRPr>
          </a:p>
        </p:txBody>
      </p:sp>
    </p:spTree>
    <p:extLst>
      <p:ext uri="{BB962C8B-B14F-4D97-AF65-F5344CB8AC3E}">
        <p14:creationId xmlns:p14="http://schemas.microsoft.com/office/powerpoint/2010/main" val="1744562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646</TotalTime>
  <Words>550</Words>
  <Application>Microsoft Office PowerPoint</Application>
  <PresentationFormat>Widescreen</PresentationFormat>
  <Paragraphs>75</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Arial Narrow</vt:lpstr>
      <vt:lpstr>Calibri</vt:lpstr>
      <vt:lpstr>Comic Sans MS</vt:lpstr>
      <vt:lpstr>Trebuchet MS</vt:lpstr>
      <vt:lpstr>Wingdings 3</vt:lpstr>
      <vt:lpstr>Facet</vt:lpstr>
      <vt:lpstr>Meškiukų gr.   Tema ,,Vabalai vabaliukai''   2020-05-11 iki 2020-05-15 </vt:lpstr>
      <vt:lpstr>PowerPoint Presentation</vt:lpstr>
      <vt:lpstr>     Sveiki, vėl sveikinasi jūsų auklėtoja.   Noriu užduoti jums mįslę:</vt:lpstr>
      <vt:lpstr>Boružė</vt:lpstr>
      <vt:lpstr>Ar pažįstate boružę Liputę? Ne? Tada susipažinkime.</vt:lpstr>
      <vt:lpstr>Pasigaminkime savo boružėlę</vt:lpstr>
      <vt:lpstr>Pasigaminkime savo boružėlę (tęsinys)</vt:lpstr>
      <vt:lpstr>Pasigaminkime savo boružėlę  (tęsinys, jei namie nėra spalvoto popieriaus, gaminkite iš balto ir nuspalvinkite)</vt:lpstr>
      <vt:lpstr>...po darbelio pailsėkime galima pasiklausyti vabaliukų dainos ir būtinai susitvarkykite darbo vietą.</vt:lpstr>
      <vt:lpstr>Vieną dieną boružė Liputė pamatė nužydėjusią pienę. Ji stovėjo iškėlusi didelę pūkuotą galvą. Liputė priskrido arčiau ir ėmė grožėtis. Buvo taip gražu, kad neiškentusi boružė palietė delniuku vieną pūkelį. </vt:lpstr>
      <vt:lpstr>Dirbtuvėlės  užduotis - nupiešti, nutapyti pienę</vt:lpstr>
      <vt:lpstr>Dirbtuvėlės (tęsinys)</vt:lpstr>
      <vt:lpstr>Dirbtuvėlės (tęsinys)</vt:lpstr>
      <vt:lpstr>Staiga pūkelis atsiskyrė nuo pienės ir ėmė skristi. - Oi, - išsigando boružė, aš sugadinau tavo galvytę... - Niekis. Dovanoju tau šį pūkelį. Aš dar daug jų turiu, - tarė pienė. - Ačiū! – apsidžiaugė boružė ir ėmė vytis pūkelį. Liputė skrido ir galvojo: „kaip gerai pirnei, ji turi pūkelių, gali juos dovanoti. O ką aš galiu padovanoti kitiems? Nieko...“</vt:lpstr>
      <vt:lpstr>Pūkelis skrido vis tolyn ir tolyn. Liputė jį gaudė delniukais, bet išdykėlis buvo greitesnis. Netikėtai boružė pamatė kirmilaitę. Ji kabojo ant siūlo ir sukosi. </vt:lpstr>
      <vt:lpstr>- Ką čia darai? – Paklausė Liputė.  - Audžiu siūlą ir sukuosi į kokoną. Tada skraidysiu po pievą, mojuosiu spalvotais sparneliais ir dovanosiu visiems grožį, - užsisvajojo kirmėlaitė. </vt:lpstr>
      <vt:lpstr>- Nori? Galiu ir tau padovanoti siūlų kamuoliuką, - pasiūlė kirmėlytė.  - Noriu, noriu, - tarė Liputė. Padėkojusi kirmėlytei paėmė siūlus, vijo juos aplink save ir galvojo: „kaip gerai kirmėlaitei, ji turi siūlų ir gali juos dovanoti. O ką aš galiu padovanoti kitiems? Nieko. Bet jau greitai mano sparnai bus spalvoti ir galėsiu dovanoti grožį.“ </vt:lpstr>
      <vt:lpstr>Kirmėlaitės pasiūlymai</vt:lpstr>
      <vt:lpstr>Kirmėlaitės pasiūlymai (tęsinys)</vt:lpstr>
      <vt:lpstr>Kirmėlaitės pasiūlymai (tęsinys draugai vabalai)</vt:lpstr>
      <vt:lpstr>Kirmėlaitės pasiūlymai (tęsinys draugai vabalai)</vt:lpstr>
      <vt:lpstr>https://www.youtube.com/watch?v=MaWVII-C09U&amp;list=RDMaWVII-C09U&amp;start_radio=1 Kirmėliuko dainelė (pertraukėlei)</vt:lpstr>
      <vt:lpstr>Užduotis lauke. Stebėti kirmėliukus, vabaliukus. Kausimas  po kelis vaikšto/ ropoja/ šliaužia? </vt:lpstr>
      <vt:lpstr>Praėjo visa diena, naktis, išaušo rytas. Liputei nusibodo kabėti siūlų rezginyje. Ji nusprendė, kad jos nauji sparnai jau dideli ir gražūs, tad ėmė ropštis lauk. Boružė išskleidė sparnelius ir nuskrido prie vandens. Tačiau atspindyje pamatė tik senus taškuotus... ir apsiverkė. Liputė verkdama skrido virš pievos. </vt:lpstr>
      <vt:lpstr>Staiga ji išgirdo kažką gailiai raudantį. Nusišluosčiusi ašarėles boružė ėmė dairytis. Po lapu kūkčiojo šliužas: - Šiandien mano gimtadienis, bet aš neturiu draugų, todėl nėra nei svečių, nei dovanų. Žinoma, kas gi norės su manimi draugauti?! Aš esu slidus, šaltas, gleivėtas ir dar tokiu vardu – Šliužas.</vt:lpstr>
      <vt:lpstr>-Nagi, neliūdėk, aš būsiu tavo draugė ir viešnia, - kalbėjo Liputė ir šluostė šliužui ašarėles. -Tikrai? Ir dovanėlę man turi? – Jis viltingai pažvelgė į mažylę.</vt:lpstr>
      <vt:lpstr>- Mano dovanėlė... Mano dovanėlė tau... Yra... Šypsenytė! Staiga boružė suprato, kad ir ji turi, ką padovanoti kitiems, tai – šypsenytė.</vt:lpstr>
      <vt:lpstr>Užduotis: Pasirinkite darbelius pagal savo galimybes(o gal patys sugalvosite savo). Visą savaitę ryte ir vakare dovanokite kiekvienam savo šypsenėlę           ir gerą nuotaiką.  Lauksiu nuotraukų su įrodymais, kad pastarąją užduotį tai jau tikrai atlikote (tikiuosi tėveliai tai užfiksuos)…  Jūsų auklėtoja Virginija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Vida</cp:lastModifiedBy>
  <cp:revision>63</cp:revision>
  <dcterms:created xsi:type="dcterms:W3CDTF">2020-04-09T12:13:06Z</dcterms:created>
  <dcterms:modified xsi:type="dcterms:W3CDTF">2020-05-05T18:49:13Z</dcterms:modified>
</cp:coreProperties>
</file>