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60" r:id="rId3"/>
    <p:sldId id="282" r:id="rId4"/>
    <p:sldId id="271" r:id="rId5"/>
    <p:sldId id="259" r:id="rId6"/>
    <p:sldId id="276" r:id="rId7"/>
    <p:sldId id="261" r:id="rId8"/>
    <p:sldId id="274" r:id="rId9"/>
    <p:sldId id="262" r:id="rId10"/>
    <p:sldId id="263" r:id="rId11"/>
    <p:sldId id="277" r:id="rId12"/>
    <p:sldId id="265" r:id="rId13"/>
    <p:sldId id="268" r:id="rId14"/>
    <p:sldId id="278" r:id="rId15"/>
    <p:sldId id="275" r:id="rId16"/>
    <p:sldId id="266" r:id="rId17"/>
    <p:sldId id="279" r:id="rId18"/>
    <p:sldId id="272" r:id="rId19"/>
    <p:sldId id="267" r:id="rId20"/>
    <p:sldId id="273" r:id="rId21"/>
    <p:sldId id="281" r:id="rId22"/>
    <p:sldId id="258" r:id="rId23"/>
    <p:sldId id="264" r:id="rId24"/>
    <p:sldId id="270" r:id="rId2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681" autoAdjust="0"/>
  </p:normalViewPr>
  <p:slideViewPr>
    <p:cSldViewPr>
      <p:cViewPr>
        <p:scale>
          <a:sx n="78" d="100"/>
          <a:sy n="78" d="100"/>
        </p:scale>
        <p:origin x="-1426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3C7F-0D69-41F5-9322-B59EB5090D76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83696-231B-481E-90F7-0DCC7780EA77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3696-231B-481E-90F7-0DCC7780EA77}" type="slidenum">
              <a:rPr lang="lt-LT" smtClean="0"/>
              <a:pPr/>
              <a:t>2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3696-231B-481E-90F7-0DCC7780EA77}" type="slidenum">
              <a:rPr lang="lt-LT" smtClean="0"/>
              <a:pPr/>
              <a:t>7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3696-231B-481E-90F7-0DCC7780EA77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3696-231B-481E-90F7-0DCC7780EA77}" type="slidenum">
              <a:rPr lang="lt-LT" smtClean="0"/>
              <a:pPr/>
              <a:t>21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10" name="Stačiakampis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tačiakampis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iesioji jungtis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esioji jungtis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tačiakampis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a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a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a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tačiakampis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iesioji jungtis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Tiesioji jungtis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ačiakampis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a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a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a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Tiesioji jungtis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4" name="Teksto vietos rezervavimo ženklas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a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3" name="Poraštės vietos rezervavimo ženklas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a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Tiesioji jungtis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os vietos rezervavimo ženklas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5FEA41-6B73-4F97-8DF9-0E50F639DF0A}" type="datetimeFigureOut">
              <a:rPr lang="lt-LT" smtClean="0"/>
              <a:pPr/>
              <a:t>2020-05-17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a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B25ECA-207B-420C-8982-FE4A5CADD23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6PnK7MFqOd0menin&#279;%20veikla:%20Dovana%20draugui" TargetMode="External"/><Relationship Id="rId4" Type="http://schemas.openxmlformats.org/officeDocument/2006/relationships/hyperlink" Target="https://www.youtube.com/watch?v=sgRmqoFUY5A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das.ugdome.lt/grotuvas/f97db335-97f0-4a14-ab5d-2c9bf9b85b8f?showLocaleChangeLinks=tru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1.wav"/><Relationship Id="rId7" Type="http://schemas.openxmlformats.org/officeDocument/2006/relationships/image" Target="../media/image5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5.jpeg"/><Relationship Id="rId5" Type="http://schemas.openxmlformats.org/officeDocument/2006/relationships/hyperlink" Target="https://www.youtube.com/watch?v=4DjpjHWbE18" TargetMode="Externa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6PnK7MFqOd0menin&#279;%20veikla:%20Dovana%20draugui" TargetMode="External"/><Relationship Id="rId4" Type="http://schemas.openxmlformats.org/officeDocument/2006/relationships/hyperlink" Target="https://www.youtube.com/watch?v=6PnK7MFqOd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D3i4W0IPu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gsawplanet.com/?rc=play&amp;pid=0e2ee7d49e0a&amp;fbclid=IwAR2_-ZlbQJ0eQvZgJa9J89RH6fSuzx9mschpclV69IpYwG1cyRlJq4oGhRg" TargetMode="External"/><Relationship Id="rId5" Type="http://schemas.openxmlformats.org/officeDocument/2006/relationships/hyperlink" Target="https://wordwall.net/resource/956052/koks-pirmas-garsas" TargetMode="External"/><Relationship Id="rId4" Type="http://schemas.openxmlformats.org/officeDocument/2006/relationships/hyperlink" Target="https://wordwall.net/resource/1365925/sud%c4%97k-%c5%beod%c4%a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8.wav"/><Relationship Id="rId7" Type="http://schemas.openxmlformats.org/officeDocument/2006/relationships/image" Target="../media/image26.jpe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25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la8Apz3YeE" TargetMode="External"/><Relationship Id="rId3" Type="http://schemas.openxmlformats.org/officeDocument/2006/relationships/hyperlink" Target="https://www.youtube.com/watch?v=3LOcjGS_EEg" TargetMode="External"/><Relationship Id="rId7" Type="http://schemas.openxmlformats.org/officeDocument/2006/relationships/hyperlink" Target="https://www.youtube.com/watch?v=DDwK3-kkFOM" TargetMode="External"/><Relationship Id="rId2" Type="http://schemas.openxmlformats.org/officeDocument/2006/relationships/hyperlink" Target="https://www.youtube.com/watch?v=SpvcUfl0Afs&amp;t=13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Ar9fmOHODw" TargetMode="External"/><Relationship Id="rId5" Type="http://schemas.openxmlformats.org/officeDocument/2006/relationships/hyperlink" Target="https://www.youtube.com/watch?v=UjNbluDivgI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youtube.com/watch?v=CnXkopDxOTU" TargetMode="External"/><Relationship Id="rId9" Type="http://schemas.openxmlformats.org/officeDocument/2006/relationships/hyperlink" Target="https://www.youtube.com/watch?v=r2NybvkCRs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oiaHoyJpE&amp;feature=youtu.be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hyperlink" Target="https://pirmokopasas.ugdome.lt/knygos/raides/" TargetMode="External"/><Relationship Id="rId4" Type="http://schemas.openxmlformats.org/officeDocument/2006/relationships/hyperlink" Target="https://www.youtube.com/watch?v=oKnEpBiwha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utė\Desktop\TARP DRAUGŲ\82548004-grupo-de-risa-de-niños-felices-en-una-ilustración-de-stock-vector-de-fondo-bl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660" y="4857760"/>
            <a:ext cx="6984340" cy="1785950"/>
          </a:xfrm>
          <a:prstGeom prst="rect">
            <a:avLst/>
          </a:prstGeom>
          <a:noFill/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428891"/>
          </a:xfrm>
        </p:spPr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 </a:t>
            </a:r>
            <a:r>
              <a:rPr lang="lt-LT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TARP  DRAUGŲ“</a:t>
            </a:r>
            <a:endParaRPr lang="lt-LT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2571736" y="3857628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lt-LT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Medžiagą paruošė:</a:t>
            </a:r>
          </a:p>
          <a:p>
            <a:pPr algn="r"/>
            <a:r>
              <a:rPr lang="lt-LT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Priešmokyklinio ugdymo pedagogė</a:t>
            </a:r>
          </a:p>
          <a:p>
            <a:pPr algn="r"/>
            <a:r>
              <a:rPr lang="lt-LT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Danutė </a:t>
            </a:r>
            <a:r>
              <a:rPr lang="lt-LT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Čėglienė</a:t>
            </a:r>
            <a:endParaRPr lang="lt-LT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6357958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2020m.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03282"/>
          </a:xfrm>
        </p:spPr>
        <p:txBody>
          <a:bodyPr/>
          <a:lstStyle/>
          <a:p>
            <a:r>
              <a:rPr lang="lt-LT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Antradienis</a:t>
            </a:r>
            <a:r>
              <a:rPr lang="lt-L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t-LT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143932" cy="4873752"/>
          </a:xfrm>
        </p:spPr>
        <p:txBody>
          <a:bodyPr>
            <a:normAutofit fontScale="92500" lnSpcReduction="10000"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Pasimankštinkite kartu su mokytoja Inga.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Pasisveikinkite su draugais sakydami ketureilį:</a:t>
            </a:r>
          </a:p>
          <a:p>
            <a:pPr algn="ctr">
              <a:buNone/>
            </a:pP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– Per kalnelį saulė ritas - labas rytas, labas rytas.</a:t>
            </a:r>
          </a:p>
          <a:p>
            <a:pPr algn="ctr">
              <a:buNone/>
            </a:pP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             Debesėliui, žemei, saulei ir visam, visam pasauliui .</a:t>
            </a:r>
          </a:p>
          <a:p>
            <a:pPr>
              <a:buNone/>
            </a:pPr>
            <a:endParaRPr lang="lt-LT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Aptarkite plakato 2 dalį.</a:t>
            </a:r>
          </a:p>
          <a:p>
            <a:pPr lvl="1"/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 Kas atsitiko berniukui, kodėl?</a:t>
            </a:r>
          </a:p>
          <a:p>
            <a:pPr lvl="1"/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Kaip tu jam padėtum? Gal gali nupiešti piešinį ir padovanoti ?</a:t>
            </a:r>
          </a:p>
          <a:p>
            <a:pPr>
              <a:buNone/>
            </a:pPr>
            <a:endParaRPr lang="lt-LT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Prisiminkite saugaus eismo taisykles, kelio ženklus.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Pasiklausykite ir padainuokite kartu: dainelė „Mėlynas autobusiukas“</a:t>
            </a:r>
          </a:p>
          <a:p>
            <a:pPr>
              <a:buNone/>
            </a:pPr>
            <a:r>
              <a:rPr lang="lt-LT" sz="2000" dirty="0" smtClean="0">
                <a:hlinkClick r:id="rId4"/>
              </a:rPr>
              <a:t>https://www.youtube.com/watch?v=sgRmqoFUY5A&amp;feature=youtu.be</a:t>
            </a:r>
            <a:endParaRPr lang="lt-LT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   17-18 lapų užduotys UB bloknote.</a:t>
            </a:r>
          </a:p>
          <a:p>
            <a:endParaRPr lang="lt-LT" dirty="0" smtClean="0">
              <a:hlinkClick r:id="rId5"/>
            </a:endParaRPr>
          </a:p>
        </p:txBody>
      </p:sp>
      <p:grpSp>
        <p:nvGrpSpPr>
          <p:cNvPr id="6" name="Grupė 5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14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7"/>
          <a:stretch>
            <a:fillRect/>
          </a:stretch>
        </p:blipFill>
        <p:spPr>
          <a:xfrm>
            <a:off x="5715008" y="1428736"/>
            <a:ext cx="244475" cy="244475"/>
          </a:xfrm>
          <a:prstGeom prst="rect">
            <a:avLst/>
          </a:prstGeom>
        </p:spPr>
      </p:pic>
      <p:pic>
        <p:nvPicPr>
          <p:cNvPr id="16" name="Įrašytas garsas">
            <a:hlinkClick r:id="" action="ppaction://media"/>
          </p:cNvPr>
          <p:cNvPicPr>
            <a:picLocks noRot="1" noChangeAspect="1"/>
          </p:cNvPicPr>
          <p:nvPr>
            <a:wavAudioFile r:embed="rId2" name="Įrašytas garsas"/>
          </p:nvPr>
        </p:nvPicPr>
        <p:blipFill>
          <a:blip r:embed="rId7"/>
          <a:stretch>
            <a:fillRect/>
          </a:stretch>
        </p:blipFill>
        <p:spPr>
          <a:xfrm>
            <a:off x="4449763" y="3327401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6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utė\Desktop\opap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17188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514351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dirty="0" smtClean="0"/>
              <a:t>2 plakato dalis</a:t>
            </a:r>
            <a:endParaRPr lang="lt-LT" dirty="0"/>
          </a:p>
        </p:txBody>
      </p:sp>
      <p:grpSp>
        <p:nvGrpSpPr>
          <p:cNvPr id="6" name="Grupė 5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utė\Desktop\2993 kelio zenklai-270x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000527" cy="3571899"/>
          </a:xfrm>
          <a:prstGeom prst="rect">
            <a:avLst/>
          </a:prstGeom>
          <a:noFill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15304" cy="785810"/>
          </a:xfrm>
        </p:spPr>
        <p:txBody>
          <a:bodyPr>
            <a:normAutofit/>
          </a:bodyPr>
          <a:lstStyle/>
          <a:p>
            <a:r>
              <a:rPr lang="lt-LT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Kelio ženklai </a:t>
            </a:r>
            <a:endParaRPr lang="lt-LT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500034" y="114298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https://sodas.ugdome.lt/grotuvas/f97db335-97f0-4a14-ab5d-2c9bf9b85b8f?showLocaleChangeLinks=true</a:t>
            </a:r>
            <a:endParaRPr lang="lt-LT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643182"/>
            <a:ext cx="4892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Pagalvokite kur juos matėte? Ką jie reiškia?</a:t>
            </a:r>
            <a:endParaRPr lang="lt-L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(Susiraskite žaidimų temą „AŠ IR MOKYKLA“ pasirinkite ketvirtą žaidimą ir padėkite Mintei pasiekti mokyklą.)</a:t>
            </a:r>
            <a:endParaRPr lang="lt-LT" dirty="0"/>
          </a:p>
        </p:txBody>
      </p:sp>
      <p:grpSp>
        <p:nvGrpSpPr>
          <p:cNvPr id="13" name="Grupė 12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6" name="Paveikslėlis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2" name="Paveikslėlis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715304" cy="3714776"/>
          </a:xfrm>
        </p:spPr>
        <p:txBody>
          <a:bodyPr>
            <a:normAutofit fontScale="92500" lnSpcReduction="10000"/>
          </a:bodyPr>
          <a:lstStyle/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Aptarkite  plakato 3 dalį.</a:t>
            </a:r>
          </a:p>
          <a:p>
            <a:pPr lvl="1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Papasakokite, kur susiruošę  vaikai?</a:t>
            </a:r>
          </a:p>
          <a:p>
            <a:pPr lvl="1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pasiklausykite Astridos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Lindgren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„Pepė švenčia gimimo dieną“</a:t>
            </a:r>
          </a:p>
          <a:p>
            <a:pPr lvl="1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  Ką šventė vaikai? Iš ko galima suprasti, kad švenčiamas         gimtadienis? Ar Tomis ir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Anika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yra Pepės draugai?</a:t>
            </a:r>
          </a:p>
          <a:p>
            <a:pPr lvl="1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Prisiminkite ir papasakokite kaip mes darželyje švenčiame gimtadienius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Paklausykite dainelės „Šokame rokenrolą“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https://www.youtube.com/watch?v=4DjpjHWbE18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, padainuokite ir pašokite.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Perskaitykite  tekstą  „Gimimo diena“</a:t>
            </a: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Savarankiškas darbas UB -19 ir 20 lape.</a:t>
            </a:r>
          </a:p>
        </p:txBody>
      </p:sp>
      <p:pic>
        <p:nvPicPr>
          <p:cNvPr id="2050" name="Picture 2" descr="C:\Users\Danutė\Desktop\TARP DRAUGŲ\download.jfif"/>
          <p:cNvPicPr>
            <a:picLocks noChangeAspect="1" noChangeArrowheads="1"/>
          </p:cNvPicPr>
          <p:nvPr/>
        </p:nvPicPr>
        <p:blipFill>
          <a:blip r:embed="rId6"/>
          <a:srcRect r="3089" b="11763"/>
          <a:stretch>
            <a:fillRect/>
          </a:stretch>
        </p:blipFill>
        <p:spPr bwMode="auto">
          <a:xfrm>
            <a:off x="2428860" y="5429264"/>
            <a:ext cx="4381457" cy="1428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28344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000" u="sng" dirty="0" smtClean="0">
                <a:latin typeface="Times New Roman" pitchFamily="18" charset="0"/>
                <a:cs typeface="Times New Roman" pitchFamily="18" charset="0"/>
              </a:rPr>
              <a:t>TREČIADIENIS</a:t>
            </a:r>
            <a:endParaRPr lang="lt-LT" sz="3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7"/>
          <a:stretch>
            <a:fillRect/>
          </a:stretch>
        </p:blipFill>
        <p:spPr>
          <a:xfrm>
            <a:off x="7643834" y="1500174"/>
            <a:ext cx="928694" cy="785818"/>
          </a:xfrm>
          <a:prstGeom prst="rect">
            <a:avLst/>
          </a:prstGeom>
        </p:spPr>
      </p:pic>
      <p:pic>
        <p:nvPicPr>
          <p:cNvPr id="10" name="Įrašytas garsas">
            <a:hlinkClick r:id="" action="ppaction://media"/>
          </p:cNvPr>
          <p:cNvPicPr>
            <a:picLocks noRot="1" noChangeAspect="1"/>
          </p:cNvPicPr>
          <p:nvPr>
            <a:wavAudioFile r:embed="rId2" name="Įrašytas garsas"/>
          </p:nvPr>
        </p:nvPicPr>
        <p:blipFill>
          <a:blip r:embed="rId8"/>
          <a:stretch>
            <a:fillRect/>
          </a:stretch>
        </p:blipFill>
        <p:spPr>
          <a:xfrm>
            <a:off x="3571868" y="357166"/>
            <a:ext cx="642942" cy="642942"/>
          </a:xfrm>
          <a:prstGeom prst="rect">
            <a:avLst/>
          </a:prstGeom>
        </p:spPr>
      </p:pic>
      <p:pic>
        <p:nvPicPr>
          <p:cNvPr id="13" name="Įrašytas garsas">
            <a:hlinkClick r:id="" action="ppaction://media"/>
          </p:cNvPr>
          <p:cNvPicPr>
            <a:picLocks noRot="1" noChangeAspect="1"/>
          </p:cNvPicPr>
          <p:nvPr>
            <a:wavAudioFile r:embed="rId3" name="Įrašytas garsas"/>
          </p:nvPr>
        </p:nvPicPr>
        <p:blipFill>
          <a:blip r:embed="rId7"/>
          <a:stretch>
            <a:fillRect/>
          </a:stretch>
        </p:blipFill>
        <p:spPr>
          <a:xfrm flipV="1">
            <a:off x="4500562" y="3786190"/>
            <a:ext cx="684219" cy="684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utė\Desktop\opap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427817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521495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dirty="0" smtClean="0"/>
              <a:t>3 plakato dalis</a:t>
            </a:r>
            <a:endParaRPr lang="lt-LT" dirty="0"/>
          </a:p>
        </p:txBody>
      </p:sp>
      <p:grpSp>
        <p:nvGrpSpPr>
          <p:cNvPr id="9" name="Grupė 8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10" name="Paveikslėlis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1" name="Paveikslėlis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467600" cy="542916"/>
          </a:xfrm>
        </p:spPr>
        <p:txBody>
          <a:bodyPr/>
          <a:lstStyle/>
          <a:p>
            <a:r>
              <a:rPr lang="lt-LT" sz="2000" b="1" dirty="0" smtClean="0">
                <a:latin typeface="Times New Roman" pitchFamily="18" charset="0"/>
                <a:cs typeface="Times New Roman" pitchFamily="18" charset="0"/>
              </a:rPr>
              <a:t>Meninė veikla: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nupieškite dovaną draugui ant akmenukų .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4099" name="Picture 3" descr="C:\Users\Danutė\Desktop\10-idomiu-piesimo-budu-vaikams-inner_piesimas-ant-akmenu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5189328" cy="3205173"/>
          </a:xfrm>
          <a:prstGeom prst="rect">
            <a:avLst/>
          </a:prstGeom>
          <a:noFill/>
        </p:spPr>
      </p:pic>
      <p:pic>
        <p:nvPicPr>
          <p:cNvPr id="4098" name="Picture 2" descr="C:\Users\Danutė\Desktop\vabaliukai ant akmen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1908" y="2857496"/>
            <a:ext cx="5152092" cy="3428483"/>
          </a:xfrm>
          <a:prstGeom prst="rect">
            <a:avLst/>
          </a:prstGeom>
          <a:noFill/>
        </p:spPr>
      </p:pic>
      <p:grpSp>
        <p:nvGrpSpPr>
          <p:cNvPr id="6" name="Grupė 5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11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6"/>
          <a:stretch>
            <a:fillRect/>
          </a:stretch>
        </p:blipFill>
        <p:spPr>
          <a:xfrm>
            <a:off x="6929454" y="571480"/>
            <a:ext cx="601665" cy="53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429684" cy="5286412"/>
          </a:xfrm>
        </p:spPr>
        <p:txBody>
          <a:bodyPr>
            <a:normAutofit fontScale="40000" lnSpcReduction="20000"/>
          </a:bodyPr>
          <a:lstStyle/>
          <a:p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Nepamirškite pasimankštinti.</a:t>
            </a:r>
          </a:p>
          <a:p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Prisiminkite kokia šiandien savaitės diena. Pasisveikinkite .</a:t>
            </a:r>
          </a:p>
          <a:p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Apžiūrėkite plakato 4 dalį.</a:t>
            </a:r>
          </a:p>
          <a:p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 Pasiklausykite kas nutiko :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„Vieną popietę Mykolas ėjo iš darželio. 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Staiga jį pasivijo metais vyresnis Jurgis. Nieko nelaukęs Jurgis stvėrė nuo Mykolo galvos kepurę  ir juokdamasis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 ėmė  šokinėti aplinkui šaukdamas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„Nepasieksi, nepasieksi!“ Mykolas sutrikęs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 stovėjo, paskui porą kartų nedrąsiai pabandė 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siekti savo kepurės. Bet Jurgis švystelėjo 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kepurę aukščiau, o Mykolą stiprokai stumtelėjo. Mykolui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 neskaudėjo, bet labai suspaudė širdelę ir akyse pasirodė</a:t>
            </a:r>
          </a:p>
          <a:p>
            <a:pPr algn="ctr">
              <a:buNone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 ašaros“</a:t>
            </a:r>
          </a:p>
          <a:p>
            <a:pPr>
              <a:buNone/>
            </a:pPr>
            <a:endParaRPr lang="lt-LT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"/>
            </a:pPr>
            <a:r>
              <a:rPr lang="lt-LT" sz="5000" dirty="0" smtClean="0">
                <a:latin typeface="Times New Roman" pitchFamily="18" charset="0"/>
                <a:cs typeface="Times New Roman" pitchFamily="18" charset="0"/>
              </a:rPr>
              <a:t>Papasakokite kaip šis įvykis gali baigtis. Kieno pusę palaikytumėte? 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14290"/>
            <a:ext cx="3410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000" u="sng" dirty="0" smtClean="0">
                <a:latin typeface="Times New Roman" pitchFamily="18" charset="0"/>
                <a:cs typeface="Times New Roman" pitchFamily="18" charset="0"/>
              </a:rPr>
              <a:t>KETVIRTADIENIS </a:t>
            </a:r>
            <a:endParaRPr lang="lt-LT" sz="30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upė 7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9" name="Paveikslėlis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0" name="Paveikslėlis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12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5"/>
          <a:stretch>
            <a:fillRect/>
          </a:stretch>
        </p:blipFill>
        <p:spPr>
          <a:xfrm>
            <a:off x="3500430" y="1714488"/>
            <a:ext cx="428628" cy="428628"/>
          </a:xfrm>
          <a:prstGeom prst="rect">
            <a:avLst/>
          </a:prstGeom>
        </p:spPr>
      </p:pic>
      <p:pic>
        <p:nvPicPr>
          <p:cNvPr id="13" name="Įrašytas garsas">
            <a:hlinkClick r:id="" action="ppaction://media"/>
          </p:cNvPr>
          <p:cNvPicPr>
            <a:picLocks noRot="1" noChangeAspect="1"/>
          </p:cNvPicPr>
          <p:nvPr>
            <a:wavAudioFile r:embed="rId2" name="Įrašytas garsas"/>
          </p:nvPr>
        </p:nvPicPr>
        <p:blipFill>
          <a:blip r:embed="rId6"/>
          <a:stretch>
            <a:fillRect/>
          </a:stretch>
        </p:blipFill>
        <p:spPr>
          <a:xfrm>
            <a:off x="6929454" y="1071546"/>
            <a:ext cx="469904" cy="46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ė 5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5122" name="Picture 2" descr="C:\Users\Danutė\Desktop\opap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59017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Cartoon boy kicking others Royalty Free Vector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08"/>
            <a:ext cx="26497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500034" y="142852"/>
            <a:ext cx="7467600" cy="61167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Pasiklausykite  ir pasimokinkite mintinai A.Baltakio eilėraštuką 			„Peštynės</a:t>
            </a:r>
          </a:p>
          <a:p>
            <a:pPr>
              <a:buNone/>
            </a:pP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Stebisi visi vaikai</a:t>
            </a: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Susipyko du draugai.</a:t>
            </a: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Vienas žodį kitas žodį,</a:t>
            </a: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Liežuvius abu parodė.</a:t>
            </a: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Du berniukai, du mažiukai, ėmė peštis kaip  ožiukai. </a:t>
            </a: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Tie ožiukai be ragų. Net žiūrėti nesmagu.</a:t>
            </a: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Juodu pešės gan ilgai- kol išdygo jiems ragai. </a:t>
            </a:r>
          </a:p>
          <a:p>
            <a:pPr algn="ctr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Juokėsi visi vaikai: argi pešasi draugai. </a:t>
            </a:r>
          </a:p>
          <a:p>
            <a:pPr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Kas atsitiko draugams?</a:t>
            </a:r>
          </a:p>
          <a:p>
            <a:pPr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Ką daryti ištikus tokiai bėdai?</a:t>
            </a:r>
          </a:p>
          <a:p>
            <a:pPr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Užduotys 21-22 lapuose.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Animacinis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fimas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: „Didžiausias draugas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https://www.youtube.com/watch?v=6PnK7MFqOd0</a:t>
            </a:r>
          </a:p>
          <a:p>
            <a:endParaRPr lang="lt-LT" dirty="0"/>
          </a:p>
        </p:txBody>
      </p:sp>
      <p:grpSp>
        <p:nvGrpSpPr>
          <p:cNvPr id="5" name="Grupė 4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6" name="Paveikslėlis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9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7"/>
          <a:stretch>
            <a:fillRect/>
          </a:stretch>
        </p:blipFill>
        <p:spPr>
          <a:xfrm>
            <a:off x="4500562" y="500042"/>
            <a:ext cx="398466" cy="39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8229600" cy="4883153"/>
          </a:xfrm>
        </p:spPr>
        <p:txBody>
          <a:bodyPr>
            <a:normAutofit fontScale="25000" lnSpcReduction="20000"/>
          </a:bodyPr>
          <a:lstStyle/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Valio šiandien paskutinė darbo dienelė...</a:t>
            </a:r>
          </a:p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Paklausykite dainelės „Šypsenėlė“ </a:t>
            </a:r>
            <a:r>
              <a:rPr lang="lt-LT" sz="8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https://www.youtube.com/watch?v=wD3i4W0IPuQ</a:t>
            </a:r>
            <a:endParaRPr lang="lt-LT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Pažaiskite visa šeima žaidimus:„ Daryk taip, nedaryk šitaip“</a:t>
            </a:r>
          </a:p>
          <a:p>
            <a:r>
              <a:rPr lang="lt-LT" sz="8000" dirty="0" smtClean="0">
                <a:latin typeface="Times New Roman" pitchFamily="18" charset="0"/>
                <a:cs typeface="Times New Roman" pitchFamily="18" charset="0"/>
              </a:rPr>
              <a:t>Kas greičiau </a:t>
            </a:r>
            <a:r>
              <a:rPr lang="lt-LT" sz="8000" smtClean="0">
                <a:latin typeface="Times New Roman" pitchFamily="18" charset="0"/>
                <a:cs typeface="Times New Roman" pitchFamily="18" charset="0"/>
              </a:rPr>
              <a:t>suras 10 skirtumų:</a:t>
            </a:r>
            <a:endParaRPr lang="lt-LT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sz="5600" dirty="0" smtClean="0"/>
          </a:p>
          <a:p>
            <a:endParaRPr lang="lt-LT" sz="5600" dirty="0" smtClean="0"/>
          </a:p>
          <a:p>
            <a:endParaRPr lang="lt-LT" sz="5600" dirty="0" smtClean="0"/>
          </a:p>
          <a:p>
            <a:endParaRPr lang="lt-LT" sz="5600" dirty="0" smtClean="0"/>
          </a:p>
          <a:p>
            <a:endParaRPr lang="lt-LT" sz="5600" dirty="0" smtClean="0"/>
          </a:p>
          <a:p>
            <a:endParaRPr lang="lt-LT" sz="5600" dirty="0" smtClean="0"/>
          </a:p>
          <a:p>
            <a:endParaRPr lang="lt-LT" sz="5600" dirty="0" smtClean="0"/>
          </a:p>
          <a:p>
            <a:endParaRPr lang="lt-LT" sz="5600" dirty="0" smtClean="0"/>
          </a:p>
          <a:p>
            <a:pPr>
              <a:buNone/>
            </a:pPr>
            <a:r>
              <a:rPr lang="lt-LT" sz="5600" dirty="0" smtClean="0"/>
              <a:t>     </a:t>
            </a:r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b="1" dirty="0" smtClean="0"/>
          </a:p>
          <a:p>
            <a:endParaRPr lang="lt-LT" b="1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85728"/>
            <a:ext cx="2930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000" u="sng" dirty="0" smtClean="0">
                <a:latin typeface="Times New Roman" pitchFamily="18" charset="0"/>
                <a:cs typeface="Times New Roman" pitchFamily="18" charset="0"/>
              </a:rPr>
              <a:t>PENKTADIENIS</a:t>
            </a:r>
            <a:endParaRPr lang="lt-LT" sz="30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upė 8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10" name="Paveikslėlis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1" name="Paveikslėlis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6" name="Paveikslėlis 5" descr="C:\Users\Danutė\Desktop\matematinėe užduotys\skirtuma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428868"/>
            <a:ext cx="653658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186766" cy="4873752"/>
          </a:xfrm>
        </p:spPr>
        <p:txBody>
          <a:bodyPr>
            <a:normAutofit/>
          </a:bodyPr>
          <a:lstStyle/>
          <a:p>
            <a:pPr lvl="0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Naudodamasis jau įgyta  asmenine patirtimi gebės paaiškinti kas yra – draugas, draugystė. </a:t>
            </a:r>
          </a:p>
          <a:p>
            <a:pPr lvl="0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Pasiklausęs  kūrinėlių, mokės pateikti tinkamo ir netinkamo elgesio pavyzdžius.</a:t>
            </a:r>
          </a:p>
          <a:p>
            <a:pPr lvl="0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Atlikdamas užduotis įtvirtins  saugaus eismo taisykles ir kelio ženklus;</a:t>
            </a:r>
          </a:p>
          <a:p>
            <a:pPr lvl="0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Prisimins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geometrinių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figūrų pavadinimus, susipažins su kubu.</a:t>
            </a:r>
          </a:p>
          <a:p>
            <a:pPr lvl="0">
              <a:buNone/>
            </a:pPr>
            <a:endParaRPr lang="lt-L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Sąvokos ir svarbūs žodžiai:</a:t>
            </a:r>
          </a:p>
          <a:p>
            <a:pPr lvl="0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Draugas, draugystė,  konfliktas;  atsiprašau,  atleisk.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714356"/>
            <a:ext cx="4381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000" u="sng" dirty="0" smtClean="0">
                <a:latin typeface="Times New Roman" pitchFamily="18" charset="0"/>
                <a:cs typeface="Times New Roman" pitchFamily="18" charset="0"/>
              </a:rPr>
              <a:t>SAVAITĖS UŽDAVINIAI:</a:t>
            </a:r>
            <a:endParaRPr lang="lt-LT" sz="3000" u="sng" dirty="0"/>
          </a:p>
        </p:txBody>
      </p:sp>
      <p:grpSp>
        <p:nvGrpSpPr>
          <p:cNvPr id="8" name="Grupė 7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9" name="Paveikslėlis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0" name="Paveikslėlis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ė 6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9" name="Paveikslėlis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501122" cy="2357454"/>
          </a:xfrm>
        </p:spPr>
        <p:txBody>
          <a:bodyPr/>
          <a:lstStyle/>
          <a:p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Nukopijuokite žodžius: </a:t>
            </a:r>
          </a:p>
          <a:p>
            <a:pPr>
              <a:buNone/>
            </a:pPr>
            <a:endParaRPr lang="lt-LT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DRAUGAS		DRAUGYSTĖ	DRAUGAUKIME</a:t>
            </a:r>
          </a:p>
          <a:p>
            <a:pPr>
              <a:buFont typeface="Wingdings" pitchFamily="2" charset="2"/>
              <a:buChar char=""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Nupink draugystės apyrankę namiškiams. Reikės  3 skirtingų spalvų siūlo :</a:t>
            </a:r>
          </a:p>
          <a:p>
            <a:endParaRPr lang="lt-LT" sz="1800" dirty="0" smtClean="0"/>
          </a:p>
          <a:p>
            <a:endParaRPr lang="lt-LT" sz="1800" dirty="0" smtClean="0"/>
          </a:p>
          <a:p>
            <a:pPr>
              <a:buFont typeface="Wingdings" pitchFamily="2" charset="2"/>
              <a:buChar char=""/>
            </a:pPr>
            <a:endParaRPr lang="lt-L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anutė\Desktop\aaaaapyaaarnkė iš ssiulų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571900" cy="2500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414338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Pažaiskite :</a:t>
            </a:r>
          </a:p>
          <a:p>
            <a:r>
              <a:rPr lang="lt-LT" sz="2000" dirty="0" smtClean="0">
                <a:hlinkClick r:id="rId4"/>
              </a:rPr>
              <a:t>https://wordwall.net/resource/1365925/sud%c4%97k-%c5%beod%c4%af</a:t>
            </a:r>
            <a:endParaRPr lang="lt-LT" sz="2000" dirty="0" smtClean="0"/>
          </a:p>
          <a:p>
            <a:r>
              <a:rPr lang="lt-LT" sz="2000" dirty="0" smtClean="0">
                <a:hlinkClick r:id="rId5"/>
              </a:rPr>
              <a:t>https://wordwall.net/resource/956052/koks-pirmas-garsas</a:t>
            </a:r>
            <a:endParaRPr lang="lt-LT" sz="2000" dirty="0" smtClean="0"/>
          </a:p>
          <a:p>
            <a:r>
              <a:rPr lang="lt-LT" sz="2000" dirty="0" smtClean="0">
                <a:hlinkClick r:id="rId6"/>
              </a:rPr>
              <a:t>https://www.jigsawplanet.com/?rc=play&amp;pid=0e2ee7d49e0a&amp;fbclid=IwAR2_-ZlbQJ0eQvZgJa9J89RH6fSuzx9mschpclV69IpYwG1cyRlJq4oGhRg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veikslėlis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928934"/>
            <a:ext cx="2928958" cy="32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aveikslėlis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496"/>
            <a:ext cx="2786082" cy="30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aveikslėlis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857496"/>
            <a:ext cx="29065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ė 10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12" name="Paveikslėlis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3" name="Paveikslėlis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16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10"/>
          <a:stretch>
            <a:fillRect/>
          </a:stretch>
        </p:blipFill>
        <p:spPr>
          <a:xfrm>
            <a:off x="1428728" y="4429132"/>
            <a:ext cx="647705" cy="428628"/>
          </a:xfrm>
          <a:prstGeom prst="rect">
            <a:avLst/>
          </a:prstGeom>
        </p:spPr>
      </p:pic>
      <p:pic>
        <p:nvPicPr>
          <p:cNvPr id="17" name="Įrašytas garsas">
            <a:hlinkClick r:id="" action="ppaction://media"/>
          </p:cNvPr>
          <p:cNvPicPr>
            <a:picLocks noRot="1" noChangeAspect="1"/>
          </p:cNvPicPr>
          <p:nvPr>
            <a:wavAudioFile r:embed="rId2" name="Įrašytas garsas"/>
          </p:nvPr>
        </p:nvPicPr>
        <p:blipFill>
          <a:blip r:embed="rId11"/>
          <a:stretch>
            <a:fillRect/>
          </a:stretch>
        </p:blipFill>
        <p:spPr>
          <a:xfrm>
            <a:off x="4286248" y="4429132"/>
            <a:ext cx="571504" cy="445658"/>
          </a:xfrm>
          <a:prstGeom prst="rect">
            <a:avLst/>
          </a:prstGeom>
        </p:spPr>
      </p:pic>
      <p:pic>
        <p:nvPicPr>
          <p:cNvPr id="18" name="Įrašytas garsas">
            <a:hlinkClick r:id="" action="ppaction://media"/>
          </p:cNvPr>
          <p:cNvPicPr>
            <a:picLocks noRot="1" noChangeAspect="1"/>
          </p:cNvPicPr>
          <p:nvPr>
            <a:wavAudioFile r:embed="rId3" name="Įrašytas garsas"/>
          </p:nvPr>
        </p:nvPicPr>
        <p:blipFill>
          <a:blip r:embed="rId11"/>
          <a:stretch>
            <a:fillRect/>
          </a:stretch>
        </p:blipFill>
        <p:spPr>
          <a:xfrm>
            <a:off x="7072330" y="4429132"/>
            <a:ext cx="571504" cy="4442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7173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sp>
        <p:nvSpPr>
          <p:cNvPr id="27" name="TextBox 26"/>
          <p:cNvSpPr txBox="1"/>
          <p:nvPr/>
        </p:nvSpPr>
        <p:spPr>
          <a:xfrm>
            <a:off x="1214414" y="1000108"/>
            <a:ext cx="6302944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090" b="1" dirty="0" smtClean="0">
                <a:latin typeface="Times New Roman" pitchFamily="18" charset="0"/>
                <a:cs typeface="Times New Roman" pitchFamily="18" charset="0"/>
              </a:rPr>
              <a:t>KAIP TAU SEKĖSI ŠIĄ SAVAITĘ?</a:t>
            </a:r>
            <a:endParaRPr lang="lt-LT" sz="309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5852" y="1785926"/>
            <a:ext cx="5609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(Kaip sekėsi atliekant užduotis?</a:t>
            </a:r>
          </a:p>
          <a:p>
            <a:pPr algn="ctr"/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Paspausk ant to veiduko nosytės ir jį išgirsi)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048130" cy="28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 descr="C:\Users\Danutė\Desktop\d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500594" cy="2865613"/>
          </a:xfrm>
          <a:prstGeom prst="rect">
            <a:avLst/>
          </a:prstGeom>
          <a:noFill/>
        </p:spPr>
      </p:pic>
      <p:pic>
        <p:nvPicPr>
          <p:cNvPr id="2" name="Picture 2" descr="C:\Users\Danutė\Desktop\TARP DRAUGŲ\DRAUGYSTĖ.jf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3286148" cy="201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upė 7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9" name="Paveikslėlis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0" name="Paveikslėlis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357166"/>
            <a:ext cx="868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u="sng" dirty="0" smtClean="0">
                <a:latin typeface="Times New Roman" pitchFamily="18" charset="0"/>
                <a:cs typeface="Times New Roman" pitchFamily="18" charset="0"/>
              </a:rPr>
              <a:t>GRAŽŪS ŽODŽIAI APIE DRAUGUS IR DRAUGYSTĘ:</a:t>
            </a:r>
            <a:endParaRPr lang="lt-LT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APIE DRAUGUS - Jolantos klasė, pradinukai,Jolabjimdo, jolabklase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000108"/>
            <a:ext cx="457203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928662" y="1428735"/>
            <a:ext cx="7215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Per gyvenimą žmogus vidutiniškai užmezga apie 400 draugysčių.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Sakoma, jei bičiulystė trunka 7 metus, išliks visą gyvenimą.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1998 m. Jungtinės Tautos Volto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Disnėjaus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sukurtą animacinių filmų personažą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Mikę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Pūkuotuką paskelbė Pasaulio draugystės ambasadoriumi.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Kai kurios gyvūnų rūšys geba užmegzti ilgalaikes draugystes su kitų rūšių atstovais.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2011 m. Jungtinių Tautų Generalinė Asamblėja liepos 30-ąją dieną paskelbė Tarptautine draugystės diena. 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Kai kuriose šalyse ši proga minima pirmąjį rugpjūčio sekmadienį, o Lietuvoje- lapkričio 8-ąją dieną.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upė 7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9" name="Paveikslėlis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0" name="Paveikslėlis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42910" y="571480"/>
            <a:ext cx="6025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000" u="sng" dirty="0" smtClean="0">
                <a:latin typeface="Times New Roman" pitchFamily="18" charset="0"/>
                <a:cs typeface="Times New Roman" pitchFamily="18" charset="0"/>
              </a:rPr>
              <a:t>     ĮDOMYBĖS APIE DRAUGYSTĘ</a:t>
            </a:r>
            <a:endParaRPr lang="lt-L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C:\Users\Danutė\Desktop\9.1.-Obuolys.-Geras-draug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120130" cy="493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ė 4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6" name="Paveikslėlis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034" y="285728"/>
            <a:ext cx="56105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000" u="sng" dirty="0" smtClean="0">
                <a:latin typeface="Times New Roman" pitchFamily="18" charset="0"/>
                <a:cs typeface="Times New Roman" pitchFamily="18" charset="0"/>
              </a:rPr>
              <a:t>VAIKŲ MINTYS APIE DRAUGĄ</a:t>
            </a:r>
            <a:endParaRPr lang="lt-LT" sz="3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3568" y="1556792"/>
            <a:ext cx="7314016" cy="4691608"/>
          </a:xfrm>
        </p:spPr>
        <p:txBody>
          <a:bodyPr/>
          <a:lstStyle/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Marsiečių mankšta (yra kiekvienai savaitės dienai)</a:t>
            </a:r>
          </a:p>
          <a:p>
            <a:pPr>
              <a:buNone/>
            </a:pPr>
            <a:r>
              <a:rPr lang="lt-LT" sz="1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https://www.youtube.com/watch?v=SpvcUfl0Afs&amp;t=13s</a:t>
            </a:r>
            <a:r>
              <a:rPr lang="lt-LT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(pirmadienis)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https://www.youtube.com/watch?v=3LOcjGS_EEg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(antradienis)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https://www.youtube.com/watch?v=CnXkopDxOTU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(trečiadienis)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https://www.youtube.com/watch?v=UjNbluDivgI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(ketvirtadienis)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https://www.youtube.com/watch?v=4Ar9fmOHODw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(penktadienis)</a:t>
            </a: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Ąžuolo mankšta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https://www.youtube.com/watch?v=DDwK3-kkFOM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https://www.youtube.com/watch?v=ala8Apz3YeE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Piratų mankšta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https://www.youtube.com/watch?v=r2NybvkCRsk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29618" cy="1143000"/>
          </a:xfrm>
        </p:spPr>
        <p:txBody>
          <a:bodyPr>
            <a:noAutofit/>
          </a:bodyPr>
          <a:lstStyle/>
          <a:p>
            <a:r>
              <a:rPr lang="lt-LT" sz="309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Rytinės mankštelės. Pajudėkime kartu ☺</a:t>
            </a:r>
            <a:br>
              <a:rPr lang="lt-LT" sz="309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309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(jas vaikai moka, išmokys ir tėvelius)</a:t>
            </a:r>
            <a:endParaRPr lang="lt-LT" sz="309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upė 3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5" name="Paveikslėlis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6" name="Paveikslėlis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anutė\Desktop\90844765_1155817168093732_14857253391192555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lt-LT" sz="309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pirmadienis:</a:t>
            </a:r>
            <a:endParaRPr lang="lt-LT" sz="309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40108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 Prisiminkite  kaip vadinama pirma savaitės dienelė. Kaip jūsų nuotaika?</a:t>
            </a: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Pasimankštinkite : mažylių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„Aram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sam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sam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None/>
            </a:pPr>
            <a:r>
              <a:rPr lang="lt-LT" sz="2000" dirty="0" smtClean="0">
                <a:hlinkClick r:id="rId3"/>
              </a:rPr>
              <a:t>https://www.youtube.com/watch?v=dkoiaHoyJpE&amp;feature=youtu.be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Paklausykite: 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Jausmučių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 „Draugai“ dainelės</a:t>
            </a:r>
          </a:p>
          <a:p>
            <a:pPr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https://www.youtube.com/watch?v=oKnEpBiwha8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Apžiūrėkite naują plakatą. Aptarkite 1 plakato dalį. </a:t>
            </a:r>
          </a:p>
          <a:p>
            <a:pPr lvl="1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Papasakokite apie savo draugą.</a:t>
            </a:r>
          </a:p>
          <a:p>
            <a:pPr lvl="1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Ką reikia daryti, kad surastum draugą?</a:t>
            </a: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Nupieškite savo geriausią draugą. Užrašykite savo ir draugo vardus.</a:t>
            </a: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Pažaiskite ir paskaitykite :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https://pirmokopasas.ugdome.lt/knygos/raides/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Savarankiškas darbas UB 15 ir 16 puslapiuose.</a:t>
            </a:r>
          </a:p>
          <a:p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upė 5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11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7"/>
          <a:stretch>
            <a:fillRect/>
          </a:stretch>
        </p:blipFill>
        <p:spPr>
          <a:xfrm>
            <a:off x="6030922" y="3030534"/>
            <a:ext cx="541342" cy="68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utė\Desktop\opap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45463" cy="4298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514351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dirty="0" smtClean="0"/>
              <a:t>  1 plakato dalis </a:t>
            </a:r>
            <a:endParaRPr lang="lt-LT" dirty="0"/>
          </a:p>
        </p:txBody>
      </p:sp>
      <p:grpSp>
        <p:nvGrpSpPr>
          <p:cNvPr id="6" name="Grupė 5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7" name="Paveikslėlis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11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5"/>
          <a:stretch>
            <a:fillRect/>
          </a:stretch>
        </p:blipFill>
        <p:spPr>
          <a:xfrm>
            <a:off x="6000760" y="5000636"/>
            <a:ext cx="827094" cy="82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utė\Desktop\TARP DRAUGŲ\geometrinės figūro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357290" y="1285860"/>
            <a:ext cx="6049985" cy="4289039"/>
          </a:xfrm>
        </p:spPr>
      </p:pic>
      <p:sp>
        <p:nvSpPr>
          <p:cNvPr id="7" name="TextBox 6"/>
          <p:cNvSpPr txBox="1"/>
          <p:nvPr/>
        </p:nvSpPr>
        <p:spPr>
          <a:xfrm>
            <a:off x="642910" y="428604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Surask ir suskaičiuok pasislėpusias geometrines figūras :</a:t>
            </a:r>
            <a:endParaRPr lang="lt-LT" sz="2000" dirty="0"/>
          </a:p>
        </p:txBody>
      </p:sp>
      <p:grpSp>
        <p:nvGrpSpPr>
          <p:cNvPr id="8" name="Grupė 7"/>
          <p:cNvGrpSpPr/>
          <p:nvPr/>
        </p:nvGrpSpPr>
        <p:grpSpPr>
          <a:xfrm>
            <a:off x="0" y="5715016"/>
            <a:ext cx="9144000" cy="1142984"/>
            <a:chOff x="0" y="5715016"/>
            <a:chExt cx="9144000" cy="1142984"/>
          </a:xfrm>
        </p:grpSpPr>
        <p:pic>
          <p:nvPicPr>
            <p:cNvPr id="9" name="Paveikslėlis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715016"/>
              <a:ext cx="5719917" cy="1142984"/>
            </a:xfrm>
            <a:prstGeom prst="rect">
              <a:avLst/>
            </a:prstGeom>
          </p:spPr>
        </p:pic>
        <p:pic>
          <p:nvPicPr>
            <p:cNvPr id="10" name="Paveikslėlis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2F66BE-C380-45BF-AE22-21E25A56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33807"/>
            <a:stretch>
              <a:fillRect/>
            </a:stretch>
          </p:blipFill>
          <p:spPr>
            <a:xfrm>
              <a:off x="5357818" y="5715016"/>
              <a:ext cx="3786182" cy="1142984"/>
            </a:xfrm>
            <a:prstGeom prst="rect">
              <a:avLst/>
            </a:prstGeom>
          </p:spPr>
        </p:pic>
      </p:grpSp>
      <p:pic>
        <p:nvPicPr>
          <p:cNvPr id="11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6"/>
          <a:stretch>
            <a:fillRect/>
          </a:stretch>
        </p:blipFill>
        <p:spPr>
          <a:xfrm>
            <a:off x="6786578" y="387328"/>
            <a:ext cx="642942" cy="61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utė\Desktop\92940642_10219564716567611_45234794504357150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66798"/>
            <a:ext cx="8215370" cy="5476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4418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Sukurk geometrinių figūrų grandinėlę :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4"/>
          <a:stretch>
            <a:fillRect/>
          </a:stretch>
        </p:blipFill>
        <p:spPr>
          <a:xfrm>
            <a:off x="4816476" y="387328"/>
            <a:ext cx="612780" cy="61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Danutė\Desktop\123345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14620"/>
            <a:ext cx="3000396" cy="2819650"/>
          </a:xfrm>
          <a:prstGeom prst="rect">
            <a:avLst/>
          </a:prstGeom>
          <a:noFill/>
        </p:spPr>
      </p:pic>
      <p:pic>
        <p:nvPicPr>
          <p:cNvPr id="3" name="Picture 2" descr="C:\Users\Danutė\Desktop\lankstyk_stalo-zaidimo-kauliukas.jpg"/>
          <p:cNvPicPr>
            <a:picLocks noChangeAspect="1" noChangeArrowheads="1"/>
          </p:cNvPicPr>
          <p:nvPr/>
        </p:nvPicPr>
        <p:blipFill>
          <a:blip r:embed="rId6"/>
          <a:srcRect l="2047" t="13027" r="1761" b="10260"/>
          <a:stretch>
            <a:fillRect/>
          </a:stretch>
        </p:blipFill>
        <p:spPr bwMode="auto">
          <a:xfrm>
            <a:off x="4929190" y="1643050"/>
            <a:ext cx="3714776" cy="4189003"/>
          </a:xfrm>
          <a:prstGeom prst="rect">
            <a:avLst/>
          </a:prstGeom>
          <a:noFill/>
        </p:spPr>
      </p:pic>
      <p:pic>
        <p:nvPicPr>
          <p:cNvPr id="5" name="Picture 2" descr="C:\Users\Danutė\Desktop\TARP DRAUGŲ\vaikai šo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83580"/>
            <a:ext cx="3220374" cy="1074420"/>
          </a:xfrm>
          <a:prstGeom prst="rect">
            <a:avLst/>
          </a:prstGeom>
          <a:noFill/>
        </p:spPr>
      </p:pic>
      <p:pic>
        <p:nvPicPr>
          <p:cNvPr id="6" name="Picture 2" descr="C:\Users\Danutė\Desktop\TARP DRAUGŲ\vaikai šo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5783580"/>
            <a:ext cx="2857520" cy="1074420"/>
          </a:xfrm>
          <a:prstGeom prst="rect">
            <a:avLst/>
          </a:prstGeom>
          <a:noFill/>
        </p:spPr>
      </p:pic>
      <p:pic>
        <p:nvPicPr>
          <p:cNvPr id="7" name="Picture 2" descr="C:\Users\Danutė\Desktop\TARP DRAUGŲ\vaikai šo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5783580"/>
            <a:ext cx="3428992" cy="10744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1214422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Pabandyk pasigaminti : </a:t>
            </a:r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57166"/>
            <a:ext cx="857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Susipažinkite su kubu kubas – tai geometrinė figūra, sudaryta iš šešių kvadratų, kurių kraštinės lygios. Kubas turi 8 viršūnes. Kubas turi 12 briaunų</a:t>
            </a:r>
            <a:endParaRPr lang="lt-LT" sz="2000" dirty="0"/>
          </a:p>
        </p:txBody>
      </p:sp>
      <p:pic>
        <p:nvPicPr>
          <p:cNvPr id="11" name="Paveikslėlis 10" descr="C:\Users\Danutė\Desktop\solid-red-background-14148727243C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071546"/>
            <a:ext cx="1809750" cy="174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Įrašytas garsas">
            <a:hlinkClick r:id="" action="ppaction://media"/>
          </p:cNvPr>
          <p:cNvPicPr>
            <a:picLocks noRot="1" noChangeAspect="1"/>
          </p:cNvPicPr>
          <p:nvPr>
            <a:wavAudioFile r:embed="rId1" name="Įrašytas garsas"/>
          </p:nvPr>
        </p:nvPicPr>
        <p:blipFill>
          <a:blip r:embed="rId9"/>
          <a:stretch>
            <a:fillRect/>
          </a:stretch>
        </p:blipFill>
        <p:spPr>
          <a:xfrm>
            <a:off x="3744906" y="1643050"/>
            <a:ext cx="785818" cy="785818"/>
          </a:xfrm>
          <a:prstGeom prst="rect">
            <a:avLst/>
          </a:prstGeom>
        </p:spPr>
      </p:pic>
      <p:pic>
        <p:nvPicPr>
          <p:cNvPr id="13" name="Įrašytas garsas">
            <a:hlinkClick r:id="" action="ppaction://media"/>
          </p:cNvPr>
          <p:cNvPicPr>
            <a:picLocks noRot="1" noChangeAspect="1"/>
          </p:cNvPicPr>
          <p:nvPr>
            <a:wavAudioFile r:embed="rId2" name="Įrašytas garsas"/>
          </p:nvPr>
        </p:nvPicPr>
        <p:blipFill>
          <a:blip r:embed="rId9"/>
          <a:stretch>
            <a:fillRect/>
          </a:stretch>
        </p:blipFill>
        <p:spPr>
          <a:xfrm>
            <a:off x="1714480" y="4000504"/>
            <a:ext cx="827094" cy="827094"/>
          </a:xfrm>
          <a:prstGeom prst="rect">
            <a:avLst/>
          </a:prstGeom>
        </p:spPr>
      </p:pic>
      <p:sp>
        <p:nvSpPr>
          <p:cNvPr id="18434" name="AutoShape 2" descr="c026d1c1e2e25c8bbf2724f490302a72kubas.png"/>
          <p:cNvSpPr>
            <a:spLocks noChangeAspect="1" noChangeArrowheads="1"/>
          </p:cNvSpPr>
          <p:nvPr/>
        </p:nvSpPr>
        <p:spPr bwMode="auto">
          <a:xfrm>
            <a:off x="155575" y="-708025"/>
            <a:ext cx="158115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8436" name="AutoShape 4" descr="c026d1c1e2e25c8bbf2724f490302a72kubas.png"/>
          <p:cNvSpPr>
            <a:spLocks noChangeAspect="1" noChangeArrowheads="1"/>
          </p:cNvSpPr>
          <p:nvPr/>
        </p:nvSpPr>
        <p:spPr bwMode="auto">
          <a:xfrm>
            <a:off x="155575" y="-708025"/>
            <a:ext cx="158115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eris">
  <a:themeElements>
    <a:clrScheme name="Erker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eri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rkeri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1416</TotalTime>
  <Words>776</Words>
  <Application>Microsoft Office PowerPoint</Application>
  <PresentationFormat>Demonstracija ekrane (4:3)</PresentationFormat>
  <Paragraphs>175</Paragraphs>
  <Slides>24</Slides>
  <Notes>4</Notes>
  <HiddenSlides>0</HiddenSlides>
  <MMClips>18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5" baseType="lpstr">
      <vt:lpstr>Erkeris</vt:lpstr>
      <vt:lpstr>„ TARP  DRAUGŲ“</vt:lpstr>
      <vt:lpstr>Skaidrė 2</vt:lpstr>
      <vt:lpstr>Rytinės mankštelės. Pajudėkime kartu ☺ (jas vaikai moka, išmokys ir tėvelius)</vt:lpstr>
      <vt:lpstr>Skaidrė 4</vt:lpstr>
      <vt:lpstr>pirmadienis:</vt:lpstr>
      <vt:lpstr>Skaidrė 6</vt:lpstr>
      <vt:lpstr>Skaidrė 7</vt:lpstr>
      <vt:lpstr>Skaidrė 8</vt:lpstr>
      <vt:lpstr>Skaidrė 9</vt:lpstr>
      <vt:lpstr>Antradienis </vt:lpstr>
      <vt:lpstr>Skaidrė 11</vt:lpstr>
      <vt:lpstr>Kelio ženklai 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  <vt:lpstr>Skaidrė 23</vt:lpstr>
      <vt:lpstr>Skaidrė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Danutė</dc:creator>
  <cp:lastModifiedBy>Danutė</cp:lastModifiedBy>
  <cp:revision>184</cp:revision>
  <dcterms:created xsi:type="dcterms:W3CDTF">2020-04-10T06:30:57Z</dcterms:created>
  <dcterms:modified xsi:type="dcterms:W3CDTF">2020-05-17T14:20:35Z</dcterms:modified>
</cp:coreProperties>
</file>