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sldIdLst>
    <p:sldId id="256" r:id="rId2"/>
    <p:sldId id="257" r:id="rId3"/>
    <p:sldId id="259" r:id="rId4"/>
    <p:sldId id="258"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s Karpis" initials="KK" lastIdx="2" clrIdx="0">
    <p:extLst>
      <p:ext uri="{19B8F6BF-5375-455C-9EA6-DF929625EA0E}">
        <p15:presenceInfo xmlns:p15="http://schemas.microsoft.com/office/powerpoint/2012/main" userId="Karolis Karp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lt-LT"/>
              <a:t>Spustelėję redaguokite stilių</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25FFA6F2-702B-4A73-842A-3DEF4CE2C04C}" type="datetimeFigureOut">
              <a:rPr lang="lt-LT" smtClean="0"/>
              <a:t>2020-03-23</a:t>
            </a:fld>
            <a:endParaRPr lang="lt-LT"/>
          </a:p>
        </p:txBody>
      </p:sp>
      <p:sp>
        <p:nvSpPr>
          <p:cNvPr id="5" name="Footer Placeholder 4"/>
          <p:cNvSpPr>
            <a:spLocks noGrp="1"/>
          </p:cNvSpPr>
          <p:nvPr>
            <p:ph type="ftr" sz="quarter" idx="11"/>
          </p:nvPr>
        </p:nvSpPr>
        <p:spPr/>
        <p:txBody>
          <a:bodyPr/>
          <a:lstStyle/>
          <a:p>
            <a:endParaRPr lang="lt-LT"/>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140428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lt-LT"/>
              <a:t>Spustelėję redaguokite stilių</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25FFA6F2-702B-4A73-842A-3DEF4CE2C04C}" type="datetimeFigureOut">
              <a:rPr lang="lt-LT" smtClean="0"/>
              <a:t>2020-03-23</a:t>
            </a:fld>
            <a:endParaRPr lang="lt-LT"/>
          </a:p>
        </p:txBody>
      </p:sp>
      <p:sp>
        <p:nvSpPr>
          <p:cNvPr id="5" name="Footer Placeholder 4"/>
          <p:cNvSpPr>
            <a:spLocks noGrp="1"/>
          </p:cNvSpPr>
          <p:nvPr>
            <p:ph type="ftr" sz="quarter" idx="11"/>
          </p:nvPr>
        </p:nvSpPr>
        <p:spPr/>
        <p:txBody>
          <a:bodyPr/>
          <a:lstStyle/>
          <a:p>
            <a:endParaRPr lang="lt-L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425037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lt-LT"/>
              <a:t>Spustelėję redaguokite stilių</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25FFA6F2-702B-4A73-842A-3DEF4CE2C04C}" type="datetimeFigureOut">
              <a:rPr lang="lt-LT" smtClean="0"/>
              <a:t>2020-03-23</a:t>
            </a:fld>
            <a:endParaRPr lang="lt-LT"/>
          </a:p>
        </p:txBody>
      </p:sp>
      <p:sp>
        <p:nvSpPr>
          <p:cNvPr id="5" name="Footer Placeholder 4"/>
          <p:cNvSpPr>
            <a:spLocks noGrp="1"/>
          </p:cNvSpPr>
          <p:nvPr>
            <p:ph type="ftr" sz="quarter" idx="11"/>
          </p:nvPr>
        </p:nvSpPr>
        <p:spPr/>
        <p:txBody>
          <a:bodyPr/>
          <a:lstStyle/>
          <a:p>
            <a:endParaRPr lang="lt-LT"/>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3632693-D46F-471B-8921-7E76483FFC22}" type="slidenum">
              <a:rPr lang="lt-LT" smtClean="0"/>
              <a:t>‹#›</a:t>
            </a:fld>
            <a:endParaRPr lang="lt-LT"/>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055272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lt-LT"/>
              <a:t>Spustelėję redaguokite stilių</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t-LT"/>
              <a:t>Spustelėkite, kad galėtumėte redaguoti šablono teksto stilius</a:t>
            </a:r>
          </a:p>
        </p:txBody>
      </p:sp>
      <p:sp>
        <p:nvSpPr>
          <p:cNvPr id="5" name="Date Placeholder 4"/>
          <p:cNvSpPr>
            <a:spLocks noGrp="1"/>
          </p:cNvSpPr>
          <p:nvPr>
            <p:ph type="dt" sz="half" idx="10"/>
          </p:nvPr>
        </p:nvSpPr>
        <p:spPr/>
        <p:txBody>
          <a:bodyPr/>
          <a:lstStyle/>
          <a:p>
            <a:fld id="{25FFA6F2-702B-4A73-842A-3DEF4CE2C04C}" type="datetimeFigureOut">
              <a:rPr lang="lt-LT" smtClean="0"/>
              <a:t>2020-03-23</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2516308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lt-LT"/>
              <a:t>Spustelėję redaguokite stilių</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t-LT"/>
              <a:t>Spustelėkite, kad galėtumėte redaguoti šablono teksto stilius</a:t>
            </a:r>
          </a:p>
        </p:txBody>
      </p:sp>
      <p:sp>
        <p:nvSpPr>
          <p:cNvPr id="5" name="Date Placeholder 4"/>
          <p:cNvSpPr>
            <a:spLocks noGrp="1"/>
          </p:cNvSpPr>
          <p:nvPr>
            <p:ph type="dt" sz="half" idx="10"/>
          </p:nvPr>
        </p:nvSpPr>
        <p:spPr/>
        <p:txBody>
          <a:bodyPr/>
          <a:lstStyle/>
          <a:p>
            <a:fld id="{25FFA6F2-702B-4A73-842A-3DEF4CE2C04C}" type="datetimeFigureOut">
              <a:rPr lang="lt-LT" smtClean="0"/>
              <a:t>2020-03-23</a:t>
            </a:fld>
            <a:endParaRPr lang="lt-LT"/>
          </a:p>
        </p:txBody>
      </p:sp>
      <p:sp>
        <p:nvSpPr>
          <p:cNvPr id="6" name="Footer Placeholder 5"/>
          <p:cNvSpPr>
            <a:spLocks noGrp="1"/>
          </p:cNvSpPr>
          <p:nvPr>
            <p:ph type="ftr" sz="quarter" idx="11"/>
          </p:nvPr>
        </p:nvSpPr>
        <p:spPr/>
        <p:txBody>
          <a:bodyPr/>
          <a:lstStyle/>
          <a:p>
            <a:endParaRPr lang="lt-LT"/>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3632693-D46F-471B-8921-7E76483FFC22}" type="slidenum">
              <a:rPr lang="lt-LT" smtClean="0"/>
              <a:t>‹#›</a:t>
            </a:fld>
            <a:endParaRPr lang="lt-LT"/>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3416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lt-LT"/>
              <a:t>Spustelėję redaguokite stilių</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lt-LT"/>
              <a:t>Spustelėkite, kad galėtumėte redaguoti šablono teksto stilius</a:t>
            </a:r>
          </a:p>
        </p:txBody>
      </p:sp>
      <p:sp>
        <p:nvSpPr>
          <p:cNvPr id="5" name="Date Placeholder 4"/>
          <p:cNvSpPr>
            <a:spLocks noGrp="1"/>
          </p:cNvSpPr>
          <p:nvPr>
            <p:ph type="dt" sz="half" idx="10"/>
          </p:nvPr>
        </p:nvSpPr>
        <p:spPr/>
        <p:txBody>
          <a:bodyPr/>
          <a:lstStyle/>
          <a:p>
            <a:fld id="{25FFA6F2-702B-4A73-842A-3DEF4CE2C04C}" type="datetimeFigureOut">
              <a:rPr lang="lt-LT" smtClean="0"/>
              <a:t>2020-03-23</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662838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ncho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25FFA6F2-702B-4A73-842A-3DEF4CE2C04C}" type="datetimeFigureOut">
              <a:rPr lang="lt-LT" smtClean="0"/>
              <a:t>2020-03-23</a:t>
            </a:fld>
            <a:endParaRPr lang="lt-LT"/>
          </a:p>
        </p:txBody>
      </p:sp>
      <p:sp>
        <p:nvSpPr>
          <p:cNvPr id="5" name="Footer Placeholder 4"/>
          <p:cNvSpPr>
            <a:spLocks noGrp="1"/>
          </p:cNvSpPr>
          <p:nvPr>
            <p:ph type="ftr" sz="quarter" idx="11"/>
          </p:nvPr>
        </p:nvSpPr>
        <p:spPr/>
        <p:txBody>
          <a:bodyPr/>
          <a:lstStyle/>
          <a:p>
            <a:endParaRPr lang="lt-L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4122901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lt-LT"/>
              <a:t>Spustelėję redaguokite stilių</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25FFA6F2-702B-4A73-842A-3DEF4CE2C04C}" type="datetimeFigureOut">
              <a:rPr lang="lt-LT" smtClean="0"/>
              <a:t>2020-03-23</a:t>
            </a:fld>
            <a:endParaRPr lang="lt-LT"/>
          </a:p>
        </p:txBody>
      </p:sp>
      <p:sp>
        <p:nvSpPr>
          <p:cNvPr id="5" name="Footer Placeholder 4"/>
          <p:cNvSpPr>
            <a:spLocks noGrp="1"/>
          </p:cNvSpPr>
          <p:nvPr>
            <p:ph type="ftr" sz="quarter" idx="11"/>
          </p:nvPr>
        </p:nvSpPr>
        <p:spPr/>
        <p:txBody>
          <a:bodyPr/>
          <a:lstStyle/>
          <a:p>
            <a:endParaRPr lang="lt-L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1898115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lt-LT"/>
              <a:t>Spustelėję redaguokite stilių</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25FFA6F2-702B-4A73-842A-3DEF4CE2C04C}" type="datetimeFigureOut">
              <a:rPr lang="lt-LT" smtClean="0"/>
              <a:t>2020-03-23</a:t>
            </a:fld>
            <a:endParaRPr lang="lt-LT"/>
          </a:p>
        </p:txBody>
      </p:sp>
      <p:sp>
        <p:nvSpPr>
          <p:cNvPr id="5" name="Footer Placeholder 4"/>
          <p:cNvSpPr>
            <a:spLocks noGrp="1"/>
          </p:cNvSpPr>
          <p:nvPr>
            <p:ph type="ftr" sz="quarter" idx="11"/>
          </p:nvPr>
        </p:nvSpPr>
        <p:spPr/>
        <p:txBody>
          <a:bodyPr/>
          <a:lstStyle/>
          <a:p>
            <a:endParaRPr lang="lt-LT"/>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60553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lt-LT"/>
              <a:t>Spustelėję redaguokite stilių</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25FFA6F2-702B-4A73-842A-3DEF4CE2C04C}" type="datetimeFigureOut">
              <a:rPr lang="lt-LT" smtClean="0"/>
              <a:t>2020-03-23</a:t>
            </a:fld>
            <a:endParaRPr lang="lt-LT"/>
          </a:p>
        </p:txBody>
      </p:sp>
      <p:sp>
        <p:nvSpPr>
          <p:cNvPr id="5" name="Footer Placeholder 4"/>
          <p:cNvSpPr>
            <a:spLocks noGrp="1"/>
          </p:cNvSpPr>
          <p:nvPr>
            <p:ph type="ftr" sz="quarter" idx="11"/>
          </p:nvPr>
        </p:nvSpPr>
        <p:spPr/>
        <p:txBody>
          <a:bodyPr/>
          <a:lstStyle/>
          <a:p>
            <a:endParaRPr lang="lt-LT"/>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32164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25FFA6F2-702B-4A73-842A-3DEF4CE2C04C}" type="datetimeFigureOut">
              <a:rPr lang="lt-LT" smtClean="0"/>
              <a:t>2020-03-23</a:t>
            </a:fld>
            <a:endParaRPr lang="lt-LT"/>
          </a:p>
        </p:txBody>
      </p:sp>
      <p:sp>
        <p:nvSpPr>
          <p:cNvPr id="6" name="Footer Placeholder 5"/>
          <p:cNvSpPr>
            <a:spLocks noGrp="1"/>
          </p:cNvSpPr>
          <p:nvPr>
            <p:ph type="ftr" sz="quarter" idx="11"/>
          </p:nvPr>
        </p:nvSpPr>
        <p:spPr/>
        <p:txBody>
          <a:bodyPr/>
          <a:lstStyle/>
          <a:p>
            <a:endParaRPr lang="lt-LT"/>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154256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lt-LT"/>
              <a:t>Spustelėję redaguokite stilių</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25FFA6F2-702B-4A73-842A-3DEF4CE2C04C}" type="datetimeFigureOut">
              <a:rPr lang="lt-LT" smtClean="0"/>
              <a:t>2020-03-23</a:t>
            </a:fld>
            <a:endParaRPr lang="lt-LT"/>
          </a:p>
        </p:txBody>
      </p:sp>
      <p:sp>
        <p:nvSpPr>
          <p:cNvPr id="8" name="Footer Placeholder 7"/>
          <p:cNvSpPr>
            <a:spLocks noGrp="1"/>
          </p:cNvSpPr>
          <p:nvPr>
            <p:ph type="ftr" sz="quarter" idx="11"/>
          </p:nvPr>
        </p:nvSpPr>
        <p:spPr/>
        <p:txBody>
          <a:bodyPr/>
          <a:lstStyle/>
          <a:p>
            <a:endParaRPr lang="lt-LT"/>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2623984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25FFA6F2-702B-4A73-842A-3DEF4CE2C04C}" type="datetimeFigureOut">
              <a:rPr lang="lt-LT" smtClean="0"/>
              <a:t>2020-03-23</a:t>
            </a:fld>
            <a:endParaRPr lang="lt-LT"/>
          </a:p>
        </p:txBody>
      </p:sp>
      <p:sp>
        <p:nvSpPr>
          <p:cNvPr id="4" name="Footer Placeholder 3"/>
          <p:cNvSpPr>
            <a:spLocks noGrp="1"/>
          </p:cNvSpPr>
          <p:nvPr>
            <p:ph type="ftr" sz="quarter" idx="11"/>
          </p:nvPr>
        </p:nvSpPr>
        <p:spPr/>
        <p:txBody>
          <a:bodyPr/>
          <a:lstStyle/>
          <a:p>
            <a:endParaRPr lang="lt-LT"/>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3572816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FA6F2-702B-4A73-842A-3DEF4CE2C04C}" type="datetimeFigureOut">
              <a:rPr lang="lt-LT" smtClean="0"/>
              <a:t>2020-03-23</a:t>
            </a:fld>
            <a:endParaRPr lang="lt-LT"/>
          </a:p>
        </p:txBody>
      </p:sp>
      <p:sp>
        <p:nvSpPr>
          <p:cNvPr id="3" name="Footer Placeholder 2"/>
          <p:cNvSpPr>
            <a:spLocks noGrp="1"/>
          </p:cNvSpPr>
          <p:nvPr>
            <p:ph type="ftr" sz="quarter" idx="11"/>
          </p:nvPr>
        </p:nvSpPr>
        <p:spPr/>
        <p:txBody>
          <a:bodyPr/>
          <a:lstStyle/>
          <a:p>
            <a:endParaRPr lang="lt-LT"/>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89682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lt-LT"/>
              <a:t>Spustelėję redaguokite stilių</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25FFA6F2-702B-4A73-842A-3DEF4CE2C04C}" type="datetimeFigureOut">
              <a:rPr lang="lt-LT" smtClean="0"/>
              <a:t>2020-03-23</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290241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25FFA6F2-702B-4A73-842A-3DEF4CE2C04C}" type="datetimeFigureOut">
              <a:rPr lang="lt-LT" smtClean="0"/>
              <a:t>2020-03-23</a:t>
            </a:fld>
            <a:endParaRPr lang="lt-LT"/>
          </a:p>
        </p:txBody>
      </p:sp>
      <p:sp>
        <p:nvSpPr>
          <p:cNvPr id="6" name="Footer Placeholder 5"/>
          <p:cNvSpPr>
            <a:spLocks noGrp="1"/>
          </p:cNvSpPr>
          <p:nvPr>
            <p:ph type="ftr" sz="quarter" idx="11"/>
          </p:nvPr>
        </p:nvSpPr>
        <p:spPr/>
        <p:txBody>
          <a:bodyPr/>
          <a:lstStyle/>
          <a:p>
            <a:endParaRPr lang="lt-LT"/>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3632693-D46F-471B-8921-7E76483FFC22}" type="slidenum">
              <a:rPr lang="lt-LT" smtClean="0"/>
              <a:t>‹#›</a:t>
            </a:fld>
            <a:endParaRPr lang="lt-LT"/>
          </a:p>
        </p:txBody>
      </p:sp>
    </p:spTree>
    <p:extLst>
      <p:ext uri="{BB962C8B-B14F-4D97-AF65-F5344CB8AC3E}">
        <p14:creationId xmlns:p14="http://schemas.microsoft.com/office/powerpoint/2010/main" val="2438609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lt-LT"/>
              <a:t>Spustelėję redaguokite stilių</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5FFA6F2-702B-4A73-842A-3DEF4CE2C04C}" type="datetimeFigureOut">
              <a:rPr lang="lt-LT" smtClean="0"/>
              <a:t>2020-03-23</a:t>
            </a:fld>
            <a:endParaRPr lang="lt-LT"/>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3632693-D46F-471B-8921-7E76483FFC22}" type="slidenum">
              <a:rPr lang="lt-LT" smtClean="0"/>
              <a:t>‹#›</a:t>
            </a:fld>
            <a:endParaRPr lang="lt-LT"/>
          </a:p>
        </p:txBody>
      </p:sp>
    </p:spTree>
    <p:extLst>
      <p:ext uri="{BB962C8B-B14F-4D97-AF65-F5344CB8AC3E}">
        <p14:creationId xmlns:p14="http://schemas.microsoft.com/office/powerpoint/2010/main" val="304213611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jigsawplanet.com/?rc=play&amp;pid=12c42e69314a&amp;fbclid=IwAR3Nd7sm9intinyH9MlrmayZ1XKJideKUv0modZeiPfIDlGT7dKperWmqPI" TargetMode="External"/><Relationship Id="rId2" Type="http://schemas.openxmlformats.org/officeDocument/2006/relationships/hyperlink" Target="https://h5p.org/node/757526"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ala8Apz3YeE" TargetMode="External"/><Relationship Id="rId3" Type="http://schemas.openxmlformats.org/officeDocument/2006/relationships/hyperlink" Target="https://www.youtube.com/watch?v=3LOcjGS_EEg" TargetMode="External"/><Relationship Id="rId7" Type="http://schemas.openxmlformats.org/officeDocument/2006/relationships/hyperlink" Target="https://www.youtube.com/watch?v=DDwK3-kkFOM" TargetMode="External"/><Relationship Id="rId2" Type="http://schemas.openxmlformats.org/officeDocument/2006/relationships/hyperlink" Target="https://www.youtube.com/watch?v=SpvcUfl0Afs&amp;t=13s" TargetMode="External"/><Relationship Id="rId1" Type="http://schemas.openxmlformats.org/officeDocument/2006/relationships/slideLayout" Target="../slideLayouts/slideLayout3.xml"/><Relationship Id="rId6" Type="http://schemas.openxmlformats.org/officeDocument/2006/relationships/hyperlink" Target="https://www.youtube.com/watch?v=4Ar9fmOHODw" TargetMode="External"/><Relationship Id="rId11" Type="http://schemas.openxmlformats.org/officeDocument/2006/relationships/image" Target="../media/image2.png"/><Relationship Id="rId5" Type="http://schemas.openxmlformats.org/officeDocument/2006/relationships/hyperlink" Target="https://www.youtube.com/watch?v=UjNbluDivgI" TargetMode="External"/><Relationship Id="rId10" Type="http://schemas.openxmlformats.org/officeDocument/2006/relationships/image" Target="../media/image1.png"/><Relationship Id="rId4" Type="http://schemas.openxmlformats.org/officeDocument/2006/relationships/hyperlink" Target="https://www.youtube.com/watch?v=CnXkopDxOTU" TargetMode="External"/><Relationship Id="rId9" Type="http://schemas.openxmlformats.org/officeDocument/2006/relationships/hyperlink" Target="https://www.youtube.com/watch?v=r2NybvkCRsk"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h5p.org/node/483098"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C862D1C-D242-4F18-85B2-010C40CB1AB7}"/>
              </a:ext>
            </a:extLst>
          </p:cNvPr>
          <p:cNvSpPr>
            <a:spLocks noGrp="1"/>
          </p:cNvSpPr>
          <p:nvPr>
            <p:ph type="ctrTitle"/>
          </p:nvPr>
        </p:nvSpPr>
        <p:spPr>
          <a:xfrm>
            <a:off x="2589212" y="321815"/>
            <a:ext cx="8915399" cy="2262781"/>
          </a:xfrm>
        </p:spPr>
        <p:txBody>
          <a:bodyPr>
            <a:normAutofit/>
          </a:bodyPr>
          <a:lstStyle/>
          <a:p>
            <a:pPr algn="ctr"/>
            <a:r>
              <a:rPr lang="lt-LT" sz="6600" b="1" dirty="0">
                <a:latin typeface="Times New Roman" panose="02020603050405020304" pitchFamily="18" charset="0"/>
                <a:cs typeface="Times New Roman" panose="02020603050405020304" pitchFamily="18" charset="0"/>
              </a:rPr>
              <a:t>VARNĖNO INKILE</a:t>
            </a:r>
          </a:p>
        </p:txBody>
      </p:sp>
      <p:sp>
        <p:nvSpPr>
          <p:cNvPr id="3" name="Antrinis pavadinimas 2">
            <a:extLst>
              <a:ext uri="{FF2B5EF4-FFF2-40B4-BE49-F238E27FC236}">
                <a16:creationId xmlns:a16="http://schemas.microsoft.com/office/drawing/2014/main" id="{3ECC0865-FCB1-4F00-82B7-6012A8A026CA}"/>
              </a:ext>
            </a:extLst>
          </p:cNvPr>
          <p:cNvSpPr>
            <a:spLocks noGrp="1"/>
          </p:cNvSpPr>
          <p:nvPr>
            <p:ph type="subTitle" idx="1"/>
          </p:nvPr>
        </p:nvSpPr>
        <p:spPr>
          <a:xfrm>
            <a:off x="2589211" y="4422272"/>
            <a:ext cx="8915399" cy="1126283"/>
          </a:xfrm>
        </p:spPr>
        <p:txBody>
          <a:bodyPr>
            <a:noAutofit/>
          </a:bodyPr>
          <a:lstStyle/>
          <a:p>
            <a:pPr algn="r"/>
            <a:r>
              <a:rPr lang="lt-LT" dirty="0"/>
              <a:t>Medžiagą paruošė:</a:t>
            </a:r>
          </a:p>
          <a:p>
            <a:pPr algn="r"/>
            <a:r>
              <a:rPr lang="lt-LT" dirty="0"/>
              <a:t>Priešmokyklinio ugdymo pedagogė </a:t>
            </a:r>
          </a:p>
          <a:p>
            <a:pPr algn="r"/>
            <a:r>
              <a:rPr lang="lt-LT" dirty="0"/>
              <a:t>Skaistė Kudžmaitė</a:t>
            </a:r>
          </a:p>
          <a:p>
            <a:pPr algn="r"/>
            <a:endParaRPr lang="lt-LT" dirty="0"/>
          </a:p>
          <a:p>
            <a:pPr algn="ctr"/>
            <a:r>
              <a:rPr lang="lt-LT" dirty="0"/>
              <a:t>2020</a:t>
            </a:r>
          </a:p>
        </p:txBody>
      </p:sp>
    </p:spTree>
    <p:extLst>
      <p:ext uri="{BB962C8B-B14F-4D97-AF65-F5344CB8AC3E}">
        <p14:creationId xmlns:p14="http://schemas.microsoft.com/office/powerpoint/2010/main" val="1064656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9164ED3-0A6E-481E-8FA9-F66B57E53C49}"/>
              </a:ext>
            </a:extLst>
          </p:cNvPr>
          <p:cNvSpPr>
            <a:spLocks noGrp="1"/>
          </p:cNvSpPr>
          <p:nvPr>
            <p:ph type="title"/>
          </p:nvPr>
        </p:nvSpPr>
        <p:spPr>
          <a:xfrm>
            <a:off x="2589212" y="141309"/>
            <a:ext cx="8915399" cy="719091"/>
          </a:xfrm>
        </p:spPr>
        <p:txBody>
          <a:bodyPr/>
          <a:lstStyle/>
          <a:p>
            <a:pPr algn="ctr"/>
            <a:r>
              <a:rPr lang="lt-LT" b="1" u="sng" dirty="0">
                <a:latin typeface="Times New Roman" panose="02020603050405020304" pitchFamily="18" charset="0"/>
                <a:cs typeface="Times New Roman" panose="02020603050405020304" pitchFamily="18" charset="0"/>
              </a:rPr>
              <a:t>ANTRADIENIS</a:t>
            </a:r>
          </a:p>
        </p:txBody>
      </p:sp>
      <p:sp>
        <p:nvSpPr>
          <p:cNvPr id="3" name="Teksto vietos rezervavimo ženklas 2">
            <a:extLst>
              <a:ext uri="{FF2B5EF4-FFF2-40B4-BE49-F238E27FC236}">
                <a16:creationId xmlns:a16="http://schemas.microsoft.com/office/drawing/2014/main" id="{0D15479E-D2D9-4955-807C-2904412C28B9}"/>
              </a:ext>
            </a:extLst>
          </p:cNvPr>
          <p:cNvSpPr>
            <a:spLocks noGrp="1"/>
          </p:cNvSpPr>
          <p:nvPr>
            <p:ph type="body" idx="1"/>
          </p:nvPr>
        </p:nvSpPr>
        <p:spPr>
          <a:xfrm>
            <a:off x="2589212" y="1340528"/>
            <a:ext cx="8915399" cy="4740676"/>
          </a:xfrm>
        </p:spPr>
        <p:txBody>
          <a:bodyPr>
            <a:normAutofit lnSpcReduction="10000"/>
          </a:bodyPr>
          <a:lstStyle/>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Plakato 2 dalies aptarimas:</a:t>
            </a:r>
          </a:p>
          <a:p>
            <a:pPr marL="342900" indent="-342900">
              <a:buFont typeface="Wingdings" panose="05000000000000000000" pitchFamily="2" charset="2"/>
              <a:buChar char="v"/>
            </a:pPr>
            <a:r>
              <a:rPr lang="lt-LT" sz="1800" dirty="0">
                <a:latin typeface="Times New Roman" panose="02020603050405020304" pitchFamily="18" charset="0"/>
                <a:cs typeface="Times New Roman" panose="02020603050405020304" pitchFamily="18" charset="0"/>
              </a:rPr>
              <a:t>Kokie tai paukščiai? (Gandras, gulbė, žąsis)</a:t>
            </a:r>
          </a:p>
          <a:p>
            <a:pPr marL="342900" indent="-342900">
              <a:buFont typeface="Wingdings" panose="05000000000000000000" pitchFamily="2" charset="2"/>
              <a:buChar char="v"/>
            </a:pPr>
            <a:r>
              <a:rPr lang="lt-LT" sz="1800" dirty="0">
                <a:latin typeface="Times New Roman" panose="02020603050405020304" pitchFamily="18" charset="0"/>
                <a:cs typeface="Times New Roman" panose="02020603050405020304" pitchFamily="18" charset="0"/>
              </a:rPr>
              <a:t>Kuo jie panašūs? (Dideli, mėgsta drėgnas vietas...)</a:t>
            </a:r>
          </a:p>
          <a:p>
            <a:pPr marL="342900" indent="-342900">
              <a:buFont typeface="Wingdings" panose="05000000000000000000" pitchFamily="2" charset="2"/>
              <a:buChar char="v"/>
            </a:pPr>
            <a:r>
              <a:rPr lang="lt-LT" sz="1800" dirty="0">
                <a:latin typeface="Times New Roman" panose="02020603050405020304" pitchFamily="18" charset="0"/>
                <a:cs typeface="Times New Roman" panose="02020603050405020304" pitchFamily="18" charset="0"/>
              </a:rPr>
              <a:t>Ką daro vaikai? (Švilpauja, groja, sveikina parlekiančius paukščius...)</a:t>
            </a:r>
          </a:p>
          <a:p>
            <a:pPr marL="342900" indent="-342900">
              <a:buFont typeface="Wingdings" panose="05000000000000000000" pitchFamily="2" charset="2"/>
              <a:buChar char="v"/>
            </a:pPr>
            <a:r>
              <a:rPr lang="lt-LT" sz="1800" dirty="0">
                <a:latin typeface="Times New Roman" panose="02020603050405020304" pitchFamily="18" charset="0"/>
                <a:cs typeface="Times New Roman" panose="02020603050405020304" pitchFamily="18" charset="0"/>
              </a:rPr>
              <a:t>Kokiu metų laiku į Lietuvą grįžta paukščiai?</a:t>
            </a:r>
          </a:p>
          <a:p>
            <a:pPr marL="342900" indent="-342900">
              <a:buFont typeface="Wingdings" panose="05000000000000000000" pitchFamily="2" charset="2"/>
              <a:buChar char="v"/>
            </a:pPr>
            <a:r>
              <a:rPr lang="lt-LT" sz="1800" dirty="0">
                <a:latin typeface="Times New Roman" panose="02020603050405020304" pitchFamily="18" charset="0"/>
                <a:cs typeface="Times New Roman" panose="02020603050405020304" pitchFamily="18" charset="0"/>
              </a:rPr>
              <a:t>Kas būdinga tam metų laikui?</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Stebėjimas </a:t>
            </a:r>
          </a:p>
          <a:p>
            <a:r>
              <a:rPr lang="lt-LT" sz="2400" i="1" dirty="0">
                <a:latin typeface="Times New Roman" panose="02020603050405020304" pitchFamily="18" charset="0"/>
                <a:cs typeface="Times New Roman" panose="02020603050405020304" pitchFamily="18" charset="0"/>
              </a:rPr>
              <a:t>Eidamas pasivaikščioti ar žiūrint per langą būk atidus, kokius pavasario požymius pastebi? Nupiešk juos lape arba paprašyk tėvelių pagalbos juos nufotografuojant. Gal nuotraukomis pasidalinsite su draugais? </a:t>
            </a:r>
            <a:r>
              <a:rPr lang="lt-LT" sz="2400" i="1" dirty="0">
                <a:latin typeface="Times New Roman" panose="02020603050405020304" pitchFamily="18" charset="0"/>
                <a:cs typeface="Times New Roman" panose="02020603050405020304" pitchFamily="18" charset="0"/>
                <a:sym typeface="Wingdings" panose="05000000000000000000" pitchFamily="2" charset="2"/>
              </a:rPr>
              <a:t></a:t>
            </a:r>
            <a:endParaRPr lang="lt-LT" sz="2400" i="1"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lt-LT" sz="2400" dirty="0">
                <a:solidFill>
                  <a:prstClr val="black">
                    <a:lumMod val="65000"/>
                    <a:lumOff val="35000"/>
                  </a:prstClr>
                </a:solidFill>
                <a:latin typeface="Times New Roman" panose="02020603050405020304" pitchFamily="18" charset="0"/>
                <a:cs typeface="Times New Roman" panose="02020603050405020304" pitchFamily="18" charset="0"/>
              </a:rPr>
              <a:t>Savarankiškos užduotys UB 10 ir 11 lapuose.</a:t>
            </a:r>
            <a:endParaRPr lang="lt-LT" sz="2400" dirty="0">
              <a:latin typeface="Times New Roman" panose="02020603050405020304" pitchFamily="18" charset="0"/>
              <a:cs typeface="Times New Roman" panose="02020603050405020304" pitchFamily="18" charset="0"/>
            </a:endParaRPr>
          </a:p>
          <a:p>
            <a:endParaRPr lang="lt-LT" dirty="0"/>
          </a:p>
        </p:txBody>
      </p:sp>
    </p:spTree>
    <p:extLst>
      <p:ext uri="{BB962C8B-B14F-4D97-AF65-F5344CB8AC3E}">
        <p14:creationId xmlns:p14="http://schemas.microsoft.com/office/powerpoint/2010/main" val="3594340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39C824F-7880-4088-9B10-304737567087}"/>
              </a:ext>
            </a:extLst>
          </p:cNvPr>
          <p:cNvSpPr>
            <a:spLocks noGrp="1"/>
          </p:cNvSpPr>
          <p:nvPr>
            <p:ph type="title"/>
          </p:nvPr>
        </p:nvSpPr>
        <p:spPr>
          <a:xfrm>
            <a:off x="2590801" y="100529"/>
            <a:ext cx="3505199" cy="628110"/>
          </a:xfrm>
        </p:spPr>
        <p:txBody>
          <a:bodyPr>
            <a:normAutofit/>
          </a:bodyPr>
          <a:lstStyle/>
          <a:p>
            <a:pPr algn="ctr"/>
            <a:r>
              <a:rPr lang="lt-LT" sz="3200" b="1" dirty="0">
                <a:latin typeface="Times New Roman" panose="02020603050405020304" pitchFamily="18" charset="0"/>
                <a:cs typeface="Times New Roman" panose="02020603050405020304" pitchFamily="18" charset="0"/>
              </a:rPr>
              <a:t>GANDRAS</a:t>
            </a:r>
          </a:p>
        </p:txBody>
      </p:sp>
      <p:pic>
        <p:nvPicPr>
          <p:cNvPr id="5" name="Turinio vietos rezervavimo ženklas 4">
            <a:extLst>
              <a:ext uri="{FF2B5EF4-FFF2-40B4-BE49-F238E27FC236}">
                <a16:creationId xmlns:a16="http://schemas.microsoft.com/office/drawing/2014/main" id="{1BC6B0EB-3C23-4B81-BA43-55596E186116}"/>
              </a:ext>
            </a:extLst>
          </p:cNvPr>
          <p:cNvPicPr>
            <a:picLocks noGrp="1" noChangeAspect="1"/>
          </p:cNvPicPr>
          <p:nvPr>
            <p:ph idx="1"/>
          </p:nvPr>
        </p:nvPicPr>
        <p:blipFill>
          <a:blip r:embed="rId2"/>
          <a:stretch>
            <a:fillRect/>
          </a:stretch>
        </p:blipFill>
        <p:spPr>
          <a:xfrm>
            <a:off x="6710017" y="1598612"/>
            <a:ext cx="5271260" cy="3949931"/>
          </a:xfrm>
          <a:prstGeom prst="rect">
            <a:avLst/>
          </a:prstGeom>
        </p:spPr>
      </p:pic>
      <p:sp>
        <p:nvSpPr>
          <p:cNvPr id="4" name="Teksto vietos rezervavimo ženklas 3">
            <a:extLst>
              <a:ext uri="{FF2B5EF4-FFF2-40B4-BE49-F238E27FC236}">
                <a16:creationId xmlns:a16="http://schemas.microsoft.com/office/drawing/2014/main" id="{14C69EA0-A479-4E6E-A26F-A40DE14661DB}"/>
              </a:ext>
            </a:extLst>
          </p:cNvPr>
          <p:cNvSpPr>
            <a:spLocks noGrp="1"/>
          </p:cNvSpPr>
          <p:nvPr>
            <p:ph type="body" sz="half" idx="2"/>
          </p:nvPr>
        </p:nvSpPr>
        <p:spPr>
          <a:xfrm>
            <a:off x="2192783" y="843380"/>
            <a:ext cx="4517233" cy="5017670"/>
          </a:xfrm>
        </p:spPr>
        <p:txBody>
          <a:bodyPr/>
          <a:lstStyle/>
          <a:p>
            <a:r>
              <a:rPr lang="lt-LT" sz="1800" dirty="0">
                <a:solidFill>
                  <a:schemeClr val="tx1"/>
                </a:solidFill>
                <a:latin typeface="Times New Roman" panose="02020603050405020304" pitchFamily="18" charset="0"/>
                <a:cs typeface="Times New Roman" panose="02020603050405020304" pitchFamily="18" charset="0"/>
              </a:rPr>
              <a:t>Tai didelis, ilgu snapu, ilgomis kojomis, ilgu kaklu paukštis. Visas kūnas baltas, tik sparnai juodi. Snapas ir kojos raudonos. Pasmakrė neplunksnuota ir raudona. Jauniklių sparnai juodi, rusvo atspalvio.</a:t>
            </a:r>
          </a:p>
          <a:p>
            <a:r>
              <a:rPr lang="lt-LT" sz="1800" dirty="0">
                <a:solidFill>
                  <a:schemeClr val="tx1"/>
                </a:solidFill>
                <a:latin typeface="Times New Roman" panose="02020603050405020304" pitchFamily="18" charset="0"/>
                <a:cs typeface="Times New Roman" panose="02020603050405020304" pitchFamily="18" charset="0"/>
              </a:rPr>
              <a:t>Baltieji gandrai peri ant pastatų stogų, medžiuose, ant elektros perdavimo linijos stulpų, vandentiekio bokštų. Gandrams įsikurti dažniausiai padeda žmonės, įkeldami lizdų pagrindus. Patys gandrai susineša gana dideles šakas, vėliau ant jų krauna velėną, šieno gumulus, sausą mėšlą ir kt. Lizdą stato nuolat, net ir kai jaunikliai auga.</a:t>
            </a:r>
          </a:p>
          <a:p>
            <a:endParaRPr lang="lt-LT" dirty="0">
              <a:solidFill>
                <a:schemeClr val="tx1"/>
              </a:solidFill>
              <a:latin typeface="Times New Roman" panose="02020603050405020304" pitchFamily="18" charset="0"/>
              <a:cs typeface="Times New Roman" panose="02020603050405020304" pitchFamily="18" charset="0"/>
            </a:endParaRPr>
          </a:p>
        </p:txBody>
      </p:sp>
      <p:pic>
        <p:nvPicPr>
          <p:cNvPr id="6" name="Paveikslėlis 5">
            <a:extLst>
              <a:ext uri="{FF2B5EF4-FFF2-40B4-BE49-F238E27FC236}">
                <a16:creationId xmlns:a16="http://schemas.microsoft.com/office/drawing/2014/main" id="{CDD13304-81D6-403B-B4F8-326DECA1826C}"/>
              </a:ext>
            </a:extLst>
          </p:cNvPr>
          <p:cNvPicPr>
            <a:picLocks noChangeAspect="1"/>
          </p:cNvPicPr>
          <p:nvPr/>
        </p:nvPicPr>
        <p:blipFill>
          <a:blip r:embed="rId3"/>
          <a:stretch>
            <a:fillRect/>
          </a:stretch>
        </p:blipFill>
        <p:spPr>
          <a:xfrm>
            <a:off x="1622698" y="4776201"/>
            <a:ext cx="2408808" cy="1806606"/>
          </a:xfrm>
          <a:prstGeom prst="rect">
            <a:avLst/>
          </a:prstGeom>
        </p:spPr>
      </p:pic>
      <p:pic>
        <p:nvPicPr>
          <p:cNvPr id="7" name="Paveikslėlis 6">
            <a:extLst>
              <a:ext uri="{FF2B5EF4-FFF2-40B4-BE49-F238E27FC236}">
                <a16:creationId xmlns:a16="http://schemas.microsoft.com/office/drawing/2014/main" id="{325439D6-9834-4896-AE1C-E3CF0976707C}"/>
              </a:ext>
            </a:extLst>
          </p:cNvPr>
          <p:cNvPicPr>
            <a:picLocks noChangeAspect="1"/>
          </p:cNvPicPr>
          <p:nvPr/>
        </p:nvPicPr>
        <p:blipFill>
          <a:blip r:embed="rId4"/>
          <a:stretch>
            <a:fillRect/>
          </a:stretch>
        </p:blipFill>
        <p:spPr>
          <a:xfrm>
            <a:off x="4209059" y="4776201"/>
            <a:ext cx="2342661" cy="1828587"/>
          </a:xfrm>
          <a:prstGeom prst="rect">
            <a:avLst/>
          </a:prstGeom>
        </p:spPr>
      </p:pic>
    </p:spTree>
    <p:extLst>
      <p:ext uri="{BB962C8B-B14F-4D97-AF65-F5344CB8AC3E}">
        <p14:creationId xmlns:p14="http://schemas.microsoft.com/office/powerpoint/2010/main" val="4093062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FFF714A-21DF-4040-AFC2-F43DC334563E}"/>
              </a:ext>
            </a:extLst>
          </p:cNvPr>
          <p:cNvSpPr>
            <a:spLocks noGrp="1"/>
          </p:cNvSpPr>
          <p:nvPr>
            <p:ph type="title"/>
          </p:nvPr>
        </p:nvSpPr>
        <p:spPr>
          <a:xfrm>
            <a:off x="2677989" y="497151"/>
            <a:ext cx="3505199" cy="603681"/>
          </a:xfrm>
        </p:spPr>
        <p:txBody>
          <a:bodyPr>
            <a:normAutofit/>
          </a:bodyPr>
          <a:lstStyle/>
          <a:p>
            <a:pPr algn="ctr"/>
            <a:r>
              <a:rPr lang="lt-LT" sz="3200" b="1" dirty="0">
                <a:latin typeface="Times New Roman" panose="02020603050405020304" pitchFamily="18" charset="0"/>
                <a:cs typeface="Times New Roman" panose="02020603050405020304" pitchFamily="18" charset="0"/>
              </a:rPr>
              <a:t>GULBĖ</a:t>
            </a:r>
          </a:p>
        </p:txBody>
      </p:sp>
      <p:pic>
        <p:nvPicPr>
          <p:cNvPr id="5" name="Turinio vietos rezervavimo ženklas 4">
            <a:extLst>
              <a:ext uri="{FF2B5EF4-FFF2-40B4-BE49-F238E27FC236}">
                <a16:creationId xmlns:a16="http://schemas.microsoft.com/office/drawing/2014/main" id="{AAACC91B-95CE-4C9D-A5ED-4082E8BF7035}"/>
              </a:ext>
            </a:extLst>
          </p:cNvPr>
          <p:cNvPicPr>
            <a:picLocks noGrp="1" noChangeAspect="1"/>
          </p:cNvPicPr>
          <p:nvPr>
            <p:ph idx="1"/>
          </p:nvPr>
        </p:nvPicPr>
        <p:blipFill>
          <a:blip r:embed="rId2"/>
          <a:stretch>
            <a:fillRect/>
          </a:stretch>
        </p:blipFill>
        <p:spPr>
          <a:xfrm>
            <a:off x="6763474" y="1598613"/>
            <a:ext cx="5327719" cy="3497170"/>
          </a:xfrm>
          <a:prstGeom prst="rect">
            <a:avLst/>
          </a:prstGeom>
        </p:spPr>
      </p:pic>
      <p:sp>
        <p:nvSpPr>
          <p:cNvPr id="4" name="Teksto vietos rezervavimo ženklas 3">
            <a:extLst>
              <a:ext uri="{FF2B5EF4-FFF2-40B4-BE49-F238E27FC236}">
                <a16:creationId xmlns:a16="http://schemas.microsoft.com/office/drawing/2014/main" id="{44BD26E9-27BC-4ADE-89B6-7BDDD00C8A83}"/>
              </a:ext>
            </a:extLst>
          </p:cNvPr>
          <p:cNvSpPr>
            <a:spLocks noGrp="1"/>
          </p:cNvSpPr>
          <p:nvPr>
            <p:ph type="body" sz="half" idx="2"/>
          </p:nvPr>
        </p:nvSpPr>
        <p:spPr>
          <a:xfrm>
            <a:off x="2589212" y="1598613"/>
            <a:ext cx="3935875" cy="4262436"/>
          </a:xfrm>
        </p:spPr>
        <p:txBody>
          <a:bodyPr>
            <a:normAutofit/>
          </a:bodyPr>
          <a:lstStyle/>
          <a:p>
            <a:r>
              <a:rPr lang="lt-LT" sz="1600" dirty="0">
                <a:latin typeface="Times New Roman" panose="02020603050405020304" pitchFamily="18" charset="0"/>
                <a:cs typeface="Times New Roman" panose="02020603050405020304" pitchFamily="18" charset="0"/>
              </a:rPr>
              <a:t>Patinas ir patelė baltos spalvos. Snapas </a:t>
            </a:r>
            <a:r>
              <a:rPr lang="lt-LT" sz="1600" dirty="0" err="1">
                <a:latin typeface="Times New Roman" panose="02020603050405020304" pitchFamily="18" charset="0"/>
                <a:cs typeface="Times New Roman" panose="02020603050405020304" pitchFamily="18" charset="0"/>
              </a:rPr>
              <a:t>oranžiškai</a:t>
            </a:r>
            <a:r>
              <a:rPr lang="lt-LT" sz="1600" dirty="0">
                <a:latin typeface="Times New Roman" panose="02020603050405020304" pitchFamily="18" charset="0"/>
                <a:cs typeface="Times New Roman" panose="02020603050405020304" pitchFamily="18" charset="0"/>
              </a:rPr>
              <a:t> raudonas, pamatinėje dalyje yra juodas gumbas. Plikas odos plotelis tarp snapo ir akių, nagas ir </a:t>
            </a:r>
            <a:r>
              <a:rPr lang="lt-LT" sz="1600" dirty="0" err="1">
                <a:latin typeface="Times New Roman" panose="02020603050405020304" pitchFamily="18" charset="0"/>
                <a:cs typeface="Times New Roman" panose="02020603050405020304" pitchFamily="18" charset="0"/>
              </a:rPr>
              <a:t>antsnapio</a:t>
            </a:r>
            <a:r>
              <a:rPr lang="lt-LT" sz="1600" dirty="0">
                <a:latin typeface="Times New Roman" panose="02020603050405020304" pitchFamily="18" charset="0"/>
                <a:cs typeface="Times New Roman" panose="02020603050405020304" pitchFamily="18" charset="0"/>
              </a:rPr>
              <a:t> kraštai juodi. Jaunikliai rusvai pilki, jų kūno apačia balsva. Juodo gumbo snapo pamatinėje dalyje nėra. Kojos melsvai pilkos.</a:t>
            </a:r>
          </a:p>
          <a:p>
            <a:r>
              <a:rPr lang="lt-LT" sz="1600" dirty="0">
                <a:latin typeface="Times New Roman" panose="02020603050405020304" pitchFamily="18" charset="0"/>
                <a:cs typeface="Times New Roman" panose="02020603050405020304" pitchFamily="18" charset="0"/>
              </a:rPr>
              <a:t>Lizdą krauna sunkiai pasiekiamose pakrančių kertėse. </a:t>
            </a:r>
          </a:p>
          <a:p>
            <a:r>
              <a:rPr lang="lt-LT" sz="1600" dirty="0">
                <a:latin typeface="Times New Roman" panose="02020603050405020304" pitchFamily="18" charset="0"/>
                <a:cs typeface="Times New Roman" panose="02020603050405020304" pitchFamily="18" charset="0"/>
              </a:rPr>
              <a:t>Minta įvairia vandens augalija.</a:t>
            </a:r>
          </a:p>
        </p:txBody>
      </p:sp>
      <p:pic>
        <p:nvPicPr>
          <p:cNvPr id="6" name="Paveikslėlis 5">
            <a:extLst>
              <a:ext uri="{FF2B5EF4-FFF2-40B4-BE49-F238E27FC236}">
                <a16:creationId xmlns:a16="http://schemas.microsoft.com/office/drawing/2014/main" id="{7599B806-EB99-4741-82B0-889292267773}"/>
              </a:ext>
            </a:extLst>
          </p:cNvPr>
          <p:cNvPicPr>
            <a:picLocks noChangeAspect="1"/>
          </p:cNvPicPr>
          <p:nvPr/>
        </p:nvPicPr>
        <p:blipFill>
          <a:blip r:embed="rId3"/>
          <a:stretch>
            <a:fillRect/>
          </a:stretch>
        </p:blipFill>
        <p:spPr>
          <a:xfrm>
            <a:off x="2797080" y="4518733"/>
            <a:ext cx="3230514" cy="2152835"/>
          </a:xfrm>
          <a:prstGeom prst="rect">
            <a:avLst/>
          </a:prstGeom>
        </p:spPr>
      </p:pic>
    </p:spTree>
    <p:extLst>
      <p:ext uri="{BB962C8B-B14F-4D97-AF65-F5344CB8AC3E}">
        <p14:creationId xmlns:p14="http://schemas.microsoft.com/office/powerpoint/2010/main" val="3567519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1E57021-5E85-4F0A-907A-EEB1B684ABD5}"/>
              </a:ext>
            </a:extLst>
          </p:cNvPr>
          <p:cNvSpPr>
            <a:spLocks noGrp="1"/>
          </p:cNvSpPr>
          <p:nvPr>
            <p:ph type="title"/>
          </p:nvPr>
        </p:nvSpPr>
        <p:spPr>
          <a:xfrm>
            <a:off x="2589212" y="446088"/>
            <a:ext cx="3505199" cy="550863"/>
          </a:xfrm>
        </p:spPr>
        <p:txBody>
          <a:bodyPr>
            <a:normAutofit fontScale="90000"/>
          </a:bodyPr>
          <a:lstStyle/>
          <a:p>
            <a:pPr algn="ctr"/>
            <a:r>
              <a:rPr lang="lt-LT" sz="3200" b="1" dirty="0">
                <a:latin typeface="Times New Roman" panose="02020603050405020304" pitchFamily="18" charset="0"/>
                <a:cs typeface="Times New Roman" panose="02020603050405020304" pitchFamily="18" charset="0"/>
              </a:rPr>
              <a:t>ŽĄSIS</a:t>
            </a:r>
          </a:p>
        </p:txBody>
      </p:sp>
      <p:pic>
        <p:nvPicPr>
          <p:cNvPr id="5" name="Turinio vietos rezervavimo ženklas 4">
            <a:extLst>
              <a:ext uri="{FF2B5EF4-FFF2-40B4-BE49-F238E27FC236}">
                <a16:creationId xmlns:a16="http://schemas.microsoft.com/office/drawing/2014/main" id="{6EEACEF1-9A9C-418E-A175-2A7B4D7897E3}"/>
              </a:ext>
            </a:extLst>
          </p:cNvPr>
          <p:cNvPicPr>
            <a:picLocks noGrp="1" noChangeAspect="1"/>
          </p:cNvPicPr>
          <p:nvPr>
            <p:ph idx="1"/>
          </p:nvPr>
        </p:nvPicPr>
        <p:blipFill>
          <a:blip r:embed="rId2"/>
          <a:stretch>
            <a:fillRect/>
          </a:stretch>
        </p:blipFill>
        <p:spPr>
          <a:xfrm>
            <a:off x="7662909" y="687886"/>
            <a:ext cx="4111671" cy="5482228"/>
          </a:xfrm>
          <a:prstGeom prst="rect">
            <a:avLst/>
          </a:prstGeom>
        </p:spPr>
      </p:pic>
      <p:sp>
        <p:nvSpPr>
          <p:cNvPr id="4" name="Teksto vietos rezervavimo ženklas 3">
            <a:extLst>
              <a:ext uri="{FF2B5EF4-FFF2-40B4-BE49-F238E27FC236}">
                <a16:creationId xmlns:a16="http://schemas.microsoft.com/office/drawing/2014/main" id="{323F30ED-B5F3-4B30-A337-BA95AE76C6C1}"/>
              </a:ext>
            </a:extLst>
          </p:cNvPr>
          <p:cNvSpPr>
            <a:spLocks noGrp="1"/>
          </p:cNvSpPr>
          <p:nvPr>
            <p:ph type="body" sz="half" idx="2"/>
          </p:nvPr>
        </p:nvSpPr>
        <p:spPr>
          <a:xfrm>
            <a:off x="2589212" y="1598613"/>
            <a:ext cx="4441903" cy="4262436"/>
          </a:xfrm>
        </p:spPr>
        <p:txBody>
          <a:bodyPr>
            <a:normAutofit/>
          </a:bodyPr>
          <a:lstStyle/>
          <a:p>
            <a:r>
              <a:rPr lang="lt-LT" sz="1600" dirty="0">
                <a:latin typeface="Times New Roman" panose="02020603050405020304" pitchFamily="18" charset="0"/>
                <a:cs typeface="Times New Roman" panose="02020603050405020304" pitchFamily="18" charset="0"/>
              </a:rPr>
              <a:t>Patinai truputį didesni ir sveria daugiau už pateles. Abiejų lyčių paukščiai </a:t>
            </a:r>
            <a:r>
              <a:rPr lang="lt-LT" sz="1600" dirty="0" err="1">
                <a:latin typeface="Times New Roman" panose="02020603050405020304" pitchFamily="18" charset="0"/>
                <a:cs typeface="Times New Roman" panose="02020603050405020304" pitchFamily="18" charset="0"/>
              </a:rPr>
              <a:t>spalviškai</a:t>
            </a:r>
            <a:r>
              <a:rPr lang="lt-LT" sz="1600" dirty="0">
                <a:latin typeface="Times New Roman" panose="02020603050405020304" pitchFamily="18" charset="0"/>
                <a:cs typeface="Times New Roman" panose="02020603050405020304" pitchFamily="18" charset="0"/>
              </a:rPr>
              <a:t> nesiskiria – nugarinė pusė pilkai rusva su šviesiais plunksnų kraštais, nugara ir juosmuo pilki. Antuodegis baltas. Kūno šonai pilkai rusvi su skersinėmis šviesiomis juostomis. Snapas rausvas, o snapo gale baltas nagas. Kojos rausvos.</a:t>
            </a:r>
          </a:p>
          <a:p>
            <a:r>
              <a:rPr lang="lt-LT" sz="1600" dirty="0">
                <a:latin typeface="Times New Roman" panose="02020603050405020304" pitchFamily="18" charset="0"/>
                <a:cs typeface="Times New Roman" panose="02020603050405020304" pitchFamily="18" charset="0"/>
              </a:rPr>
              <a:t>Pilkoji žąsis labiau mėgsta gyventi šalia didesnių ežerų kada aplink juos yra pievų. Maitinasi ražienose, ganyklose, pievose, dideliuose apdirbamuose laukuose, pelkėse.</a:t>
            </a:r>
          </a:p>
        </p:txBody>
      </p:sp>
      <p:pic>
        <p:nvPicPr>
          <p:cNvPr id="6" name="Paveikslėlis 5">
            <a:extLst>
              <a:ext uri="{FF2B5EF4-FFF2-40B4-BE49-F238E27FC236}">
                <a16:creationId xmlns:a16="http://schemas.microsoft.com/office/drawing/2014/main" id="{E764D017-13D3-4842-AE2E-197F76F82F24}"/>
              </a:ext>
            </a:extLst>
          </p:cNvPr>
          <p:cNvPicPr>
            <a:picLocks noChangeAspect="1"/>
          </p:cNvPicPr>
          <p:nvPr/>
        </p:nvPicPr>
        <p:blipFill>
          <a:blip r:embed="rId3"/>
          <a:stretch>
            <a:fillRect/>
          </a:stretch>
        </p:blipFill>
        <p:spPr>
          <a:xfrm>
            <a:off x="1745832" y="4902458"/>
            <a:ext cx="2577176" cy="1711405"/>
          </a:xfrm>
          <a:prstGeom prst="rect">
            <a:avLst/>
          </a:prstGeom>
        </p:spPr>
      </p:pic>
      <p:pic>
        <p:nvPicPr>
          <p:cNvPr id="7" name="Paveikslėlis 6">
            <a:extLst>
              <a:ext uri="{FF2B5EF4-FFF2-40B4-BE49-F238E27FC236}">
                <a16:creationId xmlns:a16="http://schemas.microsoft.com/office/drawing/2014/main" id="{97B0F65B-33C2-4BE5-A307-F1A547FE6F3B}"/>
              </a:ext>
            </a:extLst>
          </p:cNvPr>
          <p:cNvPicPr>
            <a:picLocks noChangeAspect="1"/>
          </p:cNvPicPr>
          <p:nvPr/>
        </p:nvPicPr>
        <p:blipFill>
          <a:blip r:embed="rId4"/>
          <a:stretch>
            <a:fillRect/>
          </a:stretch>
        </p:blipFill>
        <p:spPr>
          <a:xfrm>
            <a:off x="4862974" y="4875958"/>
            <a:ext cx="2462873" cy="1708618"/>
          </a:xfrm>
          <a:prstGeom prst="rect">
            <a:avLst/>
          </a:prstGeom>
        </p:spPr>
      </p:pic>
    </p:spTree>
    <p:extLst>
      <p:ext uri="{BB962C8B-B14F-4D97-AF65-F5344CB8AC3E}">
        <p14:creationId xmlns:p14="http://schemas.microsoft.com/office/powerpoint/2010/main" val="48498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3B46584-3F77-4CE2-BAF9-4BF4F712E591}"/>
              </a:ext>
            </a:extLst>
          </p:cNvPr>
          <p:cNvSpPr>
            <a:spLocks noGrp="1"/>
          </p:cNvSpPr>
          <p:nvPr>
            <p:ph type="title"/>
          </p:nvPr>
        </p:nvSpPr>
        <p:spPr>
          <a:xfrm>
            <a:off x="2527068" y="114541"/>
            <a:ext cx="8915399" cy="773227"/>
          </a:xfrm>
        </p:spPr>
        <p:txBody>
          <a:bodyPr/>
          <a:lstStyle/>
          <a:p>
            <a:pPr algn="ctr"/>
            <a:r>
              <a:rPr lang="lt-LT" b="1" u="sng" dirty="0">
                <a:latin typeface="Times New Roman" panose="02020603050405020304" pitchFamily="18" charset="0"/>
                <a:cs typeface="Times New Roman" panose="02020603050405020304" pitchFamily="18" charset="0"/>
              </a:rPr>
              <a:t>TREČIADIENIS</a:t>
            </a:r>
          </a:p>
        </p:txBody>
      </p:sp>
      <p:sp>
        <p:nvSpPr>
          <p:cNvPr id="3" name="Teksto vietos rezervavimo ženklas 2">
            <a:extLst>
              <a:ext uri="{FF2B5EF4-FFF2-40B4-BE49-F238E27FC236}">
                <a16:creationId xmlns:a16="http://schemas.microsoft.com/office/drawing/2014/main" id="{176D908D-D93C-45C8-A31B-29AA73F92587}"/>
              </a:ext>
            </a:extLst>
          </p:cNvPr>
          <p:cNvSpPr>
            <a:spLocks noGrp="1"/>
          </p:cNvSpPr>
          <p:nvPr>
            <p:ph type="body" idx="1"/>
          </p:nvPr>
        </p:nvSpPr>
        <p:spPr>
          <a:xfrm>
            <a:off x="2527068" y="887768"/>
            <a:ext cx="9664932" cy="5779362"/>
          </a:xfrm>
        </p:spPr>
        <p:txBody>
          <a:bodyPr>
            <a:normAutofit/>
          </a:bodyPr>
          <a:lstStyle/>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Vaikams perskaitomas eilėraštis</a:t>
            </a:r>
          </a:p>
          <a:p>
            <a:pPr algn="ctr">
              <a:spcBef>
                <a:spcPts val="0"/>
              </a:spcBef>
            </a:pPr>
            <a:r>
              <a:rPr lang="lt-LT" sz="1600" i="1" dirty="0">
                <a:latin typeface="Times New Roman" panose="02020603050405020304" pitchFamily="18" charset="0"/>
                <a:cs typeface="Times New Roman" panose="02020603050405020304" pitchFamily="18" charset="0"/>
              </a:rPr>
              <a:t>Naują gražų inkilėlį</a:t>
            </a:r>
          </a:p>
          <a:p>
            <a:pPr algn="ctr">
              <a:spcBef>
                <a:spcPts val="0"/>
              </a:spcBef>
            </a:pPr>
            <a:r>
              <a:rPr lang="lt-LT" sz="1600" i="1" dirty="0">
                <a:latin typeface="Times New Roman" panose="02020603050405020304" pitchFamily="18" charset="0"/>
                <a:cs typeface="Times New Roman" panose="02020603050405020304" pitchFamily="18" charset="0"/>
              </a:rPr>
              <a:t>Obelaitėn mes įkėlėm.</a:t>
            </a:r>
          </a:p>
          <a:p>
            <a:pPr algn="ctr">
              <a:spcBef>
                <a:spcPts val="0"/>
              </a:spcBef>
            </a:pPr>
            <a:r>
              <a:rPr lang="lt-LT" sz="1600" i="1" dirty="0">
                <a:latin typeface="Times New Roman" panose="02020603050405020304" pitchFamily="18" charset="0"/>
                <a:cs typeface="Times New Roman" panose="02020603050405020304" pitchFamily="18" charset="0"/>
              </a:rPr>
              <a:t>Inkilėlis naujas šviečia,</a:t>
            </a:r>
          </a:p>
          <a:p>
            <a:pPr algn="ctr">
              <a:spcBef>
                <a:spcPts val="0"/>
              </a:spcBef>
            </a:pPr>
            <a:r>
              <a:rPr lang="lt-LT" sz="1600" i="1" dirty="0">
                <a:latin typeface="Times New Roman" panose="02020603050405020304" pitchFamily="18" charset="0"/>
                <a:cs typeface="Times New Roman" panose="02020603050405020304" pitchFamily="18" charset="0"/>
              </a:rPr>
              <a:t>Į namus varnėną kviečia.</a:t>
            </a:r>
          </a:p>
          <a:p>
            <a:pPr algn="ctr">
              <a:spcBef>
                <a:spcPts val="0"/>
              </a:spcBef>
            </a:pPr>
            <a:endParaRPr lang="lt-LT" sz="1600" i="1" dirty="0">
              <a:latin typeface="Times New Roman" panose="02020603050405020304" pitchFamily="18" charset="0"/>
              <a:cs typeface="Times New Roman" panose="02020603050405020304" pitchFamily="18" charset="0"/>
            </a:endParaRPr>
          </a:p>
          <a:p>
            <a:pPr algn="ctr">
              <a:spcBef>
                <a:spcPts val="0"/>
              </a:spcBef>
            </a:pPr>
            <a:r>
              <a:rPr lang="lt-LT" sz="1600" i="1" dirty="0">
                <a:latin typeface="Times New Roman" panose="02020603050405020304" pitchFamily="18" charset="0"/>
                <a:cs typeface="Times New Roman" panose="02020603050405020304" pitchFamily="18" charset="0"/>
              </a:rPr>
              <a:t>Nepasieks jo katinėlis,</a:t>
            </a:r>
          </a:p>
          <a:p>
            <a:pPr algn="ctr">
              <a:spcBef>
                <a:spcPts val="0"/>
              </a:spcBef>
            </a:pPr>
            <a:r>
              <a:rPr lang="lt-LT" sz="1600" i="1" dirty="0">
                <a:latin typeface="Times New Roman" panose="02020603050405020304" pitchFamily="18" charset="0"/>
                <a:cs typeface="Times New Roman" panose="02020603050405020304" pitchFamily="18" charset="0"/>
              </a:rPr>
              <a:t>Nes labai aukštai įkėlėm.</a:t>
            </a:r>
          </a:p>
          <a:p>
            <a:pPr algn="ctr">
              <a:spcBef>
                <a:spcPts val="0"/>
              </a:spcBef>
            </a:pPr>
            <a:r>
              <a:rPr lang="lt-LT" sz="1600" i="1" dirty="0">
                <a:latin typeface="Times New Roman" panose="02020603050405020304" pitchFamily="18" charset="0"/>
                <a:cs typeface="Times New Roman" panose="02020603050405020304" pitchFamily="18" charset="0"/>
              </a:rPr>
              <a:t>Ir varnėnas bus ramus:</a:t>
            </a:r>
          </a:p>
          <a:p>
            <a:pPr algn="ctr">
              <a:spcBef>
                <a:spcPts val="0"/>
              </a:spcBef>
            </a:pPr>
            <a:r>
              <a:rPr lang="lt-LT" sz="1600" i="1" dirty="0">
                <a:latin typeface="Times New Roman" panose="02020603050405020304" pitchFamily="18" charset="0"/>
                <a:cs typeface="Times New Roman" panose="02020603050405020304" pitchFamily="18" charset="0"/>
              </a:rPr>
              <a:t>Jis turės saugius namus.</a:t>
            </a:r>
          </a:p>
          <a:p>
            <a:pPr algn="ctr">
              <a:spcBef>
                <a:spcPts val="0"/>
              </a:spcBef>
            </a:pPr>
            <a:endParaRPr lang="lt-LT" sz="1600" i="1" dirty="0">
              <a:latin typeface="Times New Roman" panose="02020603050405020304" pitchFamily="18" charset="0"/>
              <a:cs typeface="Times New Roman" panose="02020603050405020304" pitchFamily="18" charset="0"/>
            </a:endParaRPr>
          </a:p>
          <a:p>
            <a:pPr marL="285750" indent="-285750">
              <a:spcBef>
                <a:spcPts val="0"/>
              </a:spcBef>
              <a:buFont typeface="Wingdings" panose="05000000000000000000" pitchFamily="2" charset="2"/>
              <a:buChar char="v"/>
            </a:pPr>
            <a:r>
              <a:rPr lang="lt-LT" sz="1600" dirty="0">
                <a:latin typeface="Times New Roman" panose="02020603050405020304" pitchFamily="18" charset="0"/>
                <a:cs typeface="Times New Roman" panose="02020603050405020304" pitchFamily="18" charset="0"/>
              </a:rPr>
              <a:t>Apie ką eilėraštis?</a:t>
            </a:r>
          </a:p>
          <a:p>
            <a:pPr marL="285750" indent="-285750">
              <a:spcBef>
                <a:spcPts val="0"/>
              </a:spcBef>
              <a:buFont typeface="Wingdings" panose="05000000000000000000" pitchFamily="2" charset="2"/>
              <a:buChar char="v"/>
            </a:pPr>
            <a:r>
              <a:rPr lang="lt-LT" sz="1600" dirty="0">
                <a:latin typeface="Times New Roman" panose="02020603050405020304" pitchFamily="18" charset="0"/>
                <a:cs typeface="Times New Roman" panose="02020603050405020304" pitchFamily="18" charset="0"/>
              </a:rPr>
              <a:t>Ar žinote, kas yra inkilas?</a:t>
            </a:r>
          </a:p>
          <a:p>
            <a:pPr marL="285750" indent="-285750">
              <a:spcBef>
                <a:spcPts val="0"/>
              </a:spcBef>
              <a:buFont typeface="Wingdings" panose="05000000000000000000" pitchFamily="2" charset="2"/>
              <a:buChar char="v"/>
            </a:pPr>
            <a:r>
              <a:rPr lang="lt-LT" sz="1600" dirty="0">
                <a:latin typeface="Times New Roman" panose="02020603050405020304" pitchFamily="18" charset="0"/>
                <a:cs typeface="Times New Roman" panose="02020603050405020304" pitchFamily="18" charset="0"/>
              </a:rPr>
              <a:t>Kas matė tikrų inkilų? Kur jų daugiausiai galima pamatyti?</a:t>
            </a:r>
          </a:p>
          <a:p>
            <a:pPr>
              <a:spcBef>
                <a:spcPts val="0"/>
              </a:spcBef>
            </a:pPr>
            <a:endParaRPr lang="lt-LT" sz="1600" dirty="0">
              <a:latin typeface="Times New Roman" panose="02020603050405020304" pitchFamily="18" charset="0"/>
              <a:cs typeface="Times New Roman" panose="02020603050405020304" pitchFamily="18" charset="0"/>
            </a:endParaRPr>
          </a:p>
          <a:p>
            <a:pPr marL="285750" indent="-285750">
              <a:spcBef>
                <a:spcPts val="0"/>
              </a:spcBef>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Plakate randama 3 dalis su inkilo kėlimo situacija. Kam reikalingi inkilai? Inkiluose paukščiai taip pat suka lizdus, jie yra saugesni.</a:t>
            </a:r>
          </a:p>
          <a:p>
            <a:pPr marL="285750" indent="-285750">
              <a:spcBef>
                <a:spcPts val="0"/>
              </a:spcBef>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Aptarkite inkilo nuotraukas.</a:t>
            </a:r>
          </a:p>
          <a:p>
            <a:pPr marL="285750" indent="-285750">
              <a:spcBef>
                <a:spcPts val="0"/>
              </a:spcBef>
              <a:buFont typeface="Arial" panose="020B0604020202020204" pitchFamily="34" charset="0"/>
              <a:buChar char="•"/>
            </a:pPr>
            <a:r>
              <a:rPr lang="lt-LT" sz="2400" dirty="0">
                <a:solidFill>
                  <a:prstClr val="black">
                    <a:lumMod val="65000"/>
                    <a:lumOff val="35000"/>
                  </a:prstClr>
                </a:solidFill>
                <a:latin typeface="Times New Roman" panose="02020603050405020304" pitchFamily="18" charset="0"/>
                <a:cs typeface="Times New Roman" panose="02020603050405020304" pitchFamily="18" charset="0"/>
              </a:rPr>
              <a:t>Savarankiškos užduotys UB 12 ir 13 lapuose.</a:t>
            </a:r>
          </a:p>
          <a:p>
            <a:pPr marL="285750" indent="-285750">
              <a:spcBef>
                <a:spcPts val="0"/>
              </a:spcBef>
              <a:buFont typeface="Arial" panose="020B0604020202020204" pitchFamily="34" charset="0"/>
              <a:buChar char="•"/>
            </a:pPr>
            <a:r>
              <a:rPr lang="lt-LT" sz="2400" dirty="0">
                <a:solidFill>
                  <a:prstClr val="black">
                    <a:lumMod val="65000"/>
                    <a:lumOff val="35000"/>
                  </a:prstClr>
                </a:solidFill>
                <a:latin typeface="Times New Roman" panose="02020603050405020304" pitchFamily="18" charset="0"/>
                <a:cs typeface="Times New Roman" panose="02020603050405020304" pitchFamily="18" charset="0"/>
              </a:rPr>
              <a:t>Pasimokinkite eilėraštį mintinai.</a:t>
            </a:r>
            <a:endParaRPr lang="lt-LT" sz="2400" dirty="0">
              <a:latin typeface="Times New Roman" panose="02020603050405020304" pitchFamily="18" charset="0"/>
              <a:cs typeface="Times New Roman" panose="02020603050405020304" pitchFamily="18" charset="0"/>
            </a:endParaRPr>
          </a:p>
          <a:p>
            <a:pPr>
              <a:spcBef>
                <a:spcPts val="0"/>
              </a:spcBef>
            </a:pPr>
            <a:endParaRPr lang="lt-L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8553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FF05B32-D467-43B5-843C-46BF872EEA11}"/>
              </a:ext>
            </a:extLst>
          </p:cNvPr>
          <p:cNvSpPr>
            <a:spLocks noGrp="1"/>
          </p:cNvSpPr>
          <p:nvPr>
            <p:ph type="title"/>
          </p:nvPr>
        </p:nvSpPr>
        <p:spPr>
          <a:xfrm>
            <a:off x="2592925" y="257452"/>
            <a:ext cx="8911687" cy="798991"/>
          </a:xfrm>
        </p:spPr>
        <p:txBody>
          <a:bodyPr>
            <a:normAutofit/>
          </a:bodyPr>
          <a:lstStyle/>
          <a:p>
            <a:pPr algn="ctr"/>
            <a:r>
              <a:rPr lang="lt-LT" sz="4400" b="1" dirty="0">
                <a:latin typeface="Times New Roman" panose="02020603050405020304" pitchFamily="18" charset="0"/>
                <a:cs typeface="Times New Roman" panose="02020603050405020304" pitchFamily="18" charset="0"/>
              </a:rPr>
              <a:t>INKILĖLIAI</a:t>
            </a:r>
          </a:p>
        </p:txBody>
      </p:sp>
      <p:pic>
        <p:nvPicPr>
          <p:cNvPr id="4" name="Turinio vietos rezervavimo ženklas 3">
            <a:extLst>
              <a:ext uri="{FF2B5EF4-FFF2-40B4-BE49-F238E27FC236}">
                <a16:creationId xmlns:a16="http://schemas.microsoft.com/office/drawing/2014/main" id="{5E3B235A-F89A-436E-ABB9-22D2226E3A41}"/>
              </a:ext>
            </a:extLst>
          </p:cNvPr>
          <p:cNvPicPr>
            <a:picLocks noGrp="1" noChangeAspect="1"/>
          </p:cNvPicPr>
          <p:nvPr>
            <p:ph idx="1"/>
          </p:nvPr>
        </p:nvPicPr>
        <p:blipFill>
          <a:blip r:embed="rId2"/>
          <a:stretch>
            <a:fillRect/>
          </a:stretch>
        </p:blipFill>
        <p:spPr>
          <a:xfrm>
            <a:off x="4984573" y="1324991"/>
            <a:ext cx="3048450" cy="3115383"/>
          </a:xfrm>
          <a:prstGeom prst="rect">
            <a:avLst/>
          </a:prstGeom>
        </p:spPr>
      </p:pic>
      <p:pic>
        <p:nvPicPr>
          <p:cNvPr id="5" name="Paveikslėlis 4">
            <a:extLst>
              <a:ext uri="{FF2B5EF4-FFF2-40B4-BE49-F238E27FC236}">
                <a16:creationId xmlns:a16="http://schemas.microsoft.com/office/drawing/2014/main" id="{47D19897-66BD-46AF-9948-0CFE7055068B}"/>
              </a:ext>
            </a:extLst>
          </p:cNvPr>
          <p:cNvPicPr>
            <a:picLocks noChangeAspect="1"/>
          </p:cNvPicPr>
          <p:nvPr/>
        </p:nvPicPr>
        <p:blipFill>
          <a:blip r:embed="rId3"/>
          <a:stretch>
            <a:fillRect/>
          </a:stretch>
        </p:blipFill>
        <p:spPr>
          <a:xfrm>
            <a:off x="8375758" y="1056443"/>
            <a:ext cx="3557479" cy="2668109"/>
          </a:xfrm>
          <a:prstGeom prst="rect">
            <a:avLst/>
          </a:prstGeom>
        </p:spPr>
      </p:pic>
      <p:pic>
        <p:nvPicPr>
          <p:cNvPr id="6" name="Paveikslėlis 5">
            <a:extLst>
              <a:ext uri="{FF2B5EF4-FFF2-40B4-BE49-F238E27FC236}">
                <a16:creationId xmlns:a16="http://schemas.microsoft.com/office/drawing/2014/main" id="{2A3B6DE2-A73A-45BB-A0FB-32AB4875E706}"/>
              </a:ext>
            </a:extLst>
          </p:cNvPr>
          <p:cNvPicPr>
            <a:picLocks noChangeAspect="1"/>
          </p:cNvPicPr>
          <p:nvPr/>
        </p:nvPicPr>
        <p:blipFill>
          <a:blip r:embed="rId4"/>
          <a:stretch>
            <a:fillRect/>
          </a:stretch>
        </p:blipFill>
        <p:spPr>
          <a:xfrm>
            <a:off x="1899058" y="2010314"/>
            <a:ext cx="2742780" cy="3428475"/>
          </a:xfrm>
          <a:prstGeom prst="rect">
            <a:avLst/>
          </a:prstGeom>
        </p:spPr>
      </p:pic>
      <p:pic>
        <p:nvPicPr>
          <p:cNvPr id="7" name="Paveikslėlis 6">
            <a:extLst>
              <a:ext uri="{FF2B5EF4-FFF2-40B4-BE49-F238E27FC236}">
                <a16:creationId xmlns:a16="http://schemas.microsoft.com/office/drawing/2014/main" id="{2298F8A4-73D0-4ACA-9D66-828A2A72708E}"/>
              </a:ext>
            </a:extLst>
          </p:cNvPr>
          <p:cNvPicPr>
            <a:picLocks noChangeAspect="1"/>
          </p:cNvPicPr>
          <p:nvPr/>
        </p:nvPicPr>
        <p:blipFill>
          <a:blip r:embed="rId5"/>
          <a:stretch>
            <a:fillRect/>
          </a:stretch>
        </p:blipFill>
        <p:spPr>
          <a:xfrm>
            <a:off x="5080273" y="4648200"/>
            <a:ext cx="2952750" cy="2209800"/>
          </a:xfrm>
          <a:prstGeom prst="rect">
            <a:avLst/>
          </a:prstGeom>
        </p:spPr>
      </p:pic>
      <p:pic>
        <p:nvPicPr>
          <p:cNvPr id="8" name="Paveikslėlis 7">
            <a:extLst>
              <a:ext uri="{FF2B5EF4-FFF2-40B4-BE49-F238E27FC236}">
                <a16:creationId xmlns:a16="http://schemas.microsoft.com/office/drawing/2014/main" id="{C6B0E100-586A-4EBC-BD2B-C42A579E384F}"/>
              </a:ext>
            </a:extLst>
          </p:cNvPr>
          <p:cNvPicPr>
            <a:picLocks noChangeAspect="1"/>
          </p:cNvPicPr>
          <p:nvPr/>
        </p:nvPicPr>
        <p:blipFill>
          <a:blip r:embed="rId6"/>
          <a:stretch>
            <a:fillRect/>
          </a:stretch>
        </p:blipFill>
        <p:spPr>
          <a:xfrm>
            <a:off x="8768717" y="3809550"/>
            <a:ext cx="3048450" cy="3048450"/>
          </a:xfrm>
          <a:prstGeom prst="rect">
            <a:avLst/>
          </a:prstGeom>
        </p:spPr>
      </p:pic>
    </p:spTree>
    <p:extLst>
      <p:ext uri="{BB962C8B-B14F-4D97-AF65-F5344CB8AC3E}">
        <p14:creationId xmlns:p14="http://schemas.microsoft.com/office/powerpoint/2010/main" val="227839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BDC5DA7-7885-49A4-9CFC-12C6F5196114}"/>
              </a:ext>
            </a:extLst>
          </p:cNvPr>
          <p:cNvSpPr>
            <a:spLocks noGrp="1"/>
          </p:cNvSpPr>
          <p:nvPr>
            <p:ph type="title"/>
          </p:nvPr>
        </p:nvSpPr>
        <p:spPr>
          <a:xfrm>
            <a:off x="2589212" y="87907"/>
            <a:ext cx="8915399" cy="860400"/>
          </a:xfrm>
        </p:spPr>
        <p:txBody>
          <a:bodyPr/>
          <a:lstStyle/>
          <a:p>
            <a:pPr algn="ctr"/>
            <a:r>
              <a:rPr lang="lt-LT" b="1" u="sng" dirty="0">
                <a:solidFill>
                  <a:prstClr val="black">
                    <a:lumMod val="85000"/>
                    <a:lumOff val="15000"/>
                  </a:prstClr>
                </a:solidFill>
                <a:latin typeface="Times New Roman" panose="02020603050405020304" pitchFamily="18" charset="0"/>
                <a:cs typeface="Times New Roman" panose="02020603050405020304" pitchFamily="18" charset="0"/>
              </a:rPr>
              <a:t>KETVIRTADIENIS</a:t>
            </a:r>
            <a:endParaRPr lang="lt-LT" dirty="0"/>
          </a:p>
        </p:txBody>
      </p:sp>
      <p:sp>
        <p:nvSpPr>
          <p:cNvPr id="3" name="Teksto vietos rezervavimo ženklas 2">
            <a:extLst>
              <a:ext uri="{FF2B5EF4-FFF2-40B4-BE49-F238E27FC236}">
                <a16:creationId xmlns:a16="http://schemas.microsoft.com/office/drawing/2014/main" id="{9D7CE07D-010C-4255-9E01-D7BA40998AD5}"/>
              </a:ext>
            </a:extLst>
          </p:cNvPr>
          <p:cNvSpPr>
            <a:spLocks noGrp="1"/>
          </p:cNvSpPr>
          <p:nvPr>
            <p:ph type="body" idx="1"/>
          </p:nvPr>
        </p:nvSpPr>
        <p:spPr>
          <a:xfrm>
            <a:off x="2589212" y="1651247"/>
            <a:ext cx="8915399" cy="5051394"/>
          </a:xfrm>
        </p:spPr>
        <p:txBody>
          <a:bodyPr>
            <a:normAutofit/>
          </a:bodyPr>
          <a:lstStyle/>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Plakato 4 dalies aptarimas. Ką mato, kas vaikų manymu ten vyksta. Paprašykite, sukurti pasakojimą apie įrėmintą 4 dalį.</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Teksto analizė.</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Savarankiška užduotis UB 14 lape.</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Savarankiškos užduotys, ieškant Č raidės.</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Raidės Č rašymas sąsiuviniuose (2-3 eilutės).</a:t>
            </a:r>
          </a:p>
        </p:txBody>
      </p:sp>
    </p:spTree>
    <p:extLst>
      <p:ext uri="{BB962C8B-B14F-4D97-AF65-F5344CB8AC3E}">
        <p14:creationId xmlns:p14="http://schemas.microsoft.com/office/powerpoint/2010/main" val="27927764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FACB1CC-8C58-4C83-B5DD-05A9573EFFE3}"/>
              </a:ext>
            </a:extLst>
          </p:cNvPr>
          <p:cNvSpPr>
            <a:spLocks noGrp="1"/>
          </p:cNvSpPr>
          <p:nvPr>
            <p:ph type="title"/>
          </p:nvPr>
        </p:nvSpPr>
        <p:spPr>
          <a:xfrm>
            <a:off x="2331759" y="230820"/>
            <a:ext cx="8915399" cy="748839"/>
          </a:xfrm>
        </p:spPr>
        <p:txBody>
          <a:bodyPr>
            <a:noAutofit/>
          </a:bodyPr>
          <a:lstStyle/>
          <a:p>
            <a:pPr algn="ctr"/>
            <a:r>
              <a:rPr lang="lt-LT" sz="4400" b="1" dirty="0">
                <a:latin typeface="Times New Roman" panose="02020603050405020304" pitchFamily="18" charset="0"/>
                <a:cs typeface="Times New Roman" panose="02020603050405020304" pitchFamily="18" charset="0"/>
              </a:rPr>
              <a:t>TEKSTO ANALIZĖ</a:t>
            </a:r>
          </a:p>
        </p:txBody>
      </p:sp>
      <p:sp>
        <p:nvSpPr>
          <p:cNvPr id="3" name="Teksto vietos rezervavimo ženklas 2">
            <a:extLst>
              <a:ext uri="{FF2B5EF4-FFF2-40B4-BE49-F238E27FC236}">
                <a16:creationId xmlns:a16="http://schemas.microsoft.com/office/drawing/2014/main" id="{7431A75A-A81B-4C28-B8D6-ECA388E9E35F}"/>
              </a:ext>
            </a:extLst>
          </p:cNvPr>
          <p:cNvSpPr>
            <a:spLocks noGrp="1"/>
          </p:cNvSpPr>
          <p:nvPr>
            <p:ph type="body" idx="1"/>
          </p:nvPr>
        </p:nvSpPr>
        <p:spPr>
          <a:xfrm>
            <a:off x="1784412" y="1083076"/>
            <a:ext cx="10407588" cy="5544104"/>
          </a:xfrm>
        </p:spPr>
        <p:txBody>
          <a:bodyPr>
            <a:normAutofit/>
          </a:bodyPr>
          <a:lstStyle/>
          <a:p>
            <a:pPr marL="342900" indent="-34290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Perskaitykite tekstą (rekomenduojama leisti skaityti vaikui, jam padėti; kas nemoka, tegul pirštuku seka, ką skaito tėveliai).</a:t>
            </a:r>
          </a:p>
          <a:p>
            <a:pPr algn="ctr">
              <a:spcBef>
                <a:spcPts val="0"/>
              </a:spcBef>
            </a:pPr>
            <a:r>
              <a:rPr lang="lt-LT" sz="4000" dirty="0">
                <a:latin typeface="Times New Roman" panose="02020603050405020304" pitchFamily="18" charset="0"/>
                <a:cs typeface="Times New Roman" panose="02020603050405020304" pitchFamily="18" charset="0"/>
              </a:rPr>
              <a:t>SODE KILO GIN</a:t>
            </a: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AS.</a:t>
            </a:r>
          </a:p>
          <a:p>
            <a:pPr marL="342900" indent="-342900" algn="ctr">
              <a:spcBef>
                <a:spcPts val="0"/>
              </a:spcBef>
              <a:buFontTx/>
              <a:buChar char="-"/>
            </a:pP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IR MIR, </a:t>
            </a: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IR MIR! – RĖKĖ VIENAS.</a:t>
            </a:r>
          </a:p>
          <a:p>
            <a:pPr marL="342900" indent="-342900" algn="ctr">
              <a:spcBef>
                <a:spcPts val="0"/>
              </a:spcBef>
              <a:buFontTx/>
              <a:buChar char="-"/>
            </a:pP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IR </a:t>
            </a: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YRU, </a:t>
            </a: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IR </a:t>
            </a: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YRU! ŠAUKĖ KITAS.</a:t>
            </a:r>
          </a:p>
          <a:p>
            <a:pPr marL="342900" indent="-342900" algn="ctr">
              <a:spcBef>
                <a:spcPts val="0"/>
              </a:spcBef>
              <a:buFontTx/>
              <a:buChar char="-"/>
            </a:pPr>
            <a:r>
              <a:rPr lang="lt-LT" sz="4000" dirty="0">
                <a:latin typeface="Times New Roman" panose="02020603050405020304" pitchFamily="18" charset="0"/>
                <a:cs typeface="Times New Roman" panose="02020603050405020304" pitchFamily="18" charset="0"/>
              </a:rPr>
              <a:t>KAS </a:t>
            </a: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IA? – NUSTEBO ME</a:t>
            </a: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YS IR </a:t>
            </a:r>
            <a:r>
              <a:rPr lang="lt-LT" sz="4000" dirty="0">
                <a:solidFill>
                  <a:srgbClr val="FF0000"/>
                </a:solidFill>
                <a:latin typeface="Times New Roman" panose="02020603050405020304" pitchFamily="18" charset="0"/>
                <a:cs typeface="Times New Roman" panose="02020603050405020304" pitchFamily="18" charset="0"/>
              </a:rPr>
              <a:t>Č</a:t>
            </a:r>
            <a:r>
              <a:rPr lang="lt-LT" sz="4000" dirty="0">
                <a:latin typeface="Times New Roman" panose="02020603050405020304" pitchFamily="18" charset="0"/>
                <a:cs typeface="Times New Roman" panose="02020603050405020304" pitchFamily="18" charset="0"/>
              </a:rPr>
              <a:t>ESYTĖ.</a:t>
            </a:r>
          </a:p>
          <a:p>
            <a:pPr algn="ctr">
              <a:spcBef>
                <a:spcPts val="0"/>
              </a:spcBef>
            </a:pPr>
            <a:r>
              <a:rPr lang="lt-LT" sz="4000" dirty="0">
                <a:latin typeface="Times New Roman" panose="02020603050405020304" pitchFamily="18" charset="0"/>
                <a:cs typeface="Times New Roman" panose="02020603050405020304" pitchFamily="18" charset="0"/>
              </a:rPr>
              <a:t>GAL TU ŽINAI?</a:t>
            </a:r>
          </a:p>
          <a:p>
            <a:pPr marL="342900" indent="-342900">
              <a:spcBef>
                <a:spcPts val="0"/>
              </a:spcBef>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Kas ginčijosi sode?</a:t>
            </a:r>
          </a:p>
          <a:p>
            <a:pPr marL="342900" indent="-342900">
              <a:spcBef>
                <a:spcPts val="0"/>
              </a:spcBef>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Dėl ko galėjo kilti ginčas?</a:t>
            </a:r>
          </a:p>
          <a:p>
            <a:pPr marL="342900" indent="-342900">
              <a:spcBef>
                <a:spcPts val="0"/>
              </a:spcBef>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Ar tarp tavęs ir draugų kyla ginčai? Dėl kokių priežasčių susibarate su draugais? Kaip išsprendžiate ginčus? </a:t>
            </a:r>
          </a:p>
          <a:p>
            <a:pPr marL="342900" indent="-342900">
              <a:spcBef>
                <a:spcPts val="0"/>
              </a:spcBef>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Kokia raidė paryškinta tekste? Suskaičiuok jas.</a:t>
            </a:r>
          </a:p>
        </p:txBody>
      </p:sp>
    </p:spTree>
    <p:extLst>
      <p:ext uri="{BB962C8B-B14F-4D97-AF65-F5344CB8AC3E}">
        <p14:creationId xmlns:p14="http://schemas.microsoft.com/office/powerpoint/2010/main" val="3622846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6BAAC46-E40E-4FD2-A174-511A48D8CCA0}"/>
              </a:ext>
            </a:extLst>
          </p:cNvPr>
          <p:cNvSpPr>
            <a:spLocks noGrp="1"/>
          </p:cNvSpPr>
          <p:nvPr>
            <p:ph type="title"/>
          </p:nvPr>
        </p:nvSpPr>
        <p:spPr>
          <a:xfrm>
            <a:off x="2589211" y="1603"/>
            <a:ext cx="8915399" cy="950780"/>
          </a:xfrm>
        </p:spPr>
        <p:txBody>
          <a:bodyPr>
            <a:normAutofit fontScale="90000"/>
          </a:bodyPr>
          <a:lstStyle/>
          <a:p>
            <a:pPr algn="ctr"/>
            <a:r>
              <a:rPr lang="lt-LT" b="1" dirty="0">
                <a:latin typeface="Times New Roman" panose="02020603050405020304" pitchFamily="18" charset="0"/>
                <a:cs typeface="Times New Roman" panose="02020603050405020304" pitchFamily="18" charset="0"/>
              </a:rPr>
              <a:t>RAIDĖ </a:t>
            </a:r>
            <a:r>
              <a:rPr lang="lt-LT" sz="6000" b="1" dirty="0">
                <a:solidFill>
                  <a:srgbClr val="FF0000"/>
                </a:solidFill>
                <a:latin typeface="Times New Roman" panose="02020603050405020304" pitchFamily="18" charset="0"/>
                <a:cs typeface="Times New Roman" panose="02020603050405020304" pitchFamily="18" charset="0"/>
              </a:rPr>
              <a:t>Č</a:t>
            </a:r>
          </a:p>
        </p:txBody>
      </p:sp>
      <p:sp>
        <p:nvSpPr>
          <p:cNvPr id="3" name="Teksto vietos rezervavimo ženklas 2">
            <a:extLst>
              <a:ext uri="{FF2B5EF4-FFF2-40B4-BE49-F238E27FC236}">
                <a16:creationId xmlns:a16="http://schemas.microsoft.com/office/drawing/2014/main" id="{45DEF290-65C4-4D1F-83B6-31368770B3B6}"/>
              </a:ext>
            </a:extLst>
          </p:cNvPr>
          <p:cNvSpPr>
            <a:spLocks noGrp="1"/>
          </p:cNvSpPr>
          <p:nvPr>
            <p:ph type="body" idx="1"/>
          </p:nvPr>
        </p:nvSpPr>
        <p:spPr>
          <a:xfrm>
            <a:off x="2589212" y="887767"/>
            <a:ext cx="8915399" cy="834501"/>
          </a:xfrm>
        </p:spPr>
        <p:txBody>
          <a:bodyPr>
            <a:normAutofit fontScale="25000" lnSpcReduction="20000"/>
          </a:bodyPr>
          <a:lstStyle/>
          <a:p>
            <a:pPr marL="342900" indent="-342900">
              <a:buFont typeface="Arial" panose="020B0604020202020204" pitchFamily="34" charset="0"/>
              <a:buChar char="•"/>
            </a:pPr>
            <a:r>
              <a:rPr lang="lt-LT" sz="11200" dirty="0">
                <a:latin typeface="Times New Roman" panose="02020603050405020304" pitchFamily="18" charset="0"/>
                <a:cs typeface="Times New Roman" panose="02020603050405020304" pitchFamily="18" charset="0"/>
              </a:rPr>
              <a:t>Tark paveikslėlių pavadinimus.</a:t>
            </a:r>
          </a:p>
          <a:p>
            <a:pPr marL="342900" indent="-342900">
              <a:buFont typeface="Arial" panose="020B0604020202020204" pitchFamily="34" charset="0"/>
              <a:buChar char="•"/>
            </a:pPr>
            <a:r>
              <a:rPr lang="lt-LT" sz="11200" dirty="0">
                <a:latin typeface="Times New Roman" panose="02020603050405020304" pitchFamily="18" charset="0"/>
                <a:cs typeface="Times New Roman" panose="02020603050405020304" pitchFamily="18" charset="0"/>
              </a:rPr>
              <a:t>Kurio paveikslėlio pavadinime, raidė Č yra žodžio viduryje?</a:t>
            </a:r>
          </a:p>
          <a:p>
            <a:endParaRPr lang="lt-LT" dirty="0"/>
          </a:p>
          <a:p>
            <a:r>
              <a:rPr lang="lt-LT" dirty="0"/>
              <a:t>                             </a:t>
            </a:r>
          </a:p>
        </p:txBody>
      </p:sp>
      <p:pic>
        <p:nvPicPr>
          <p:cNvPr id="5" name="Paveikslėlis 4">
            <a:extLst>
              <a:ext uri="{FF2B5EF4-FFF2-40B4-BE49-F238E27FC236}">
                <a16:creationId xmlns:a16="http://schemas.microsoft.com/office/drawing/2014/main" id="{4D8C6C62-FB46-40EB-A342-D65760E8DB19}"/>
              </a:ext>
            </a:extLst>
          </p:cNvPr>
          <p:cNvPicPr>
            <a:picLocks noChangeAspect="1"/>
          </p:cNvPicPr>
          <p:nvPr/>
        </p:nvPicPr>
        <p:blipFill>
          <a:blip r:embed="rId2"/>
          <a:stretch>
            <a:fillRect/>
          </a:stretch>
        </p:blipFill>
        <p:spPr>
          <a:xfrm>
            <a:off x="2589211" y="2155485"/>
            <a:ext cx="2457450" cy="1866900"/>
          </a:xfrm>
          <a:prstGeom prst="rect">
            <a:avLst/>
          </a:prstGeom>
        </p:spPr>
      </p:pic>
      <p:pic>
        <p:nvPicPr>
          <p:cNvPr id="6" name="Paveikslėlis 5">
            <a:extLst>
              <a:ext uri="{FF2B5EF4-FFF2-40B4-BE49-F238E27FC236}">
                <a16:creationId xmlns:a16="http://schemas.microsoft.com/office/drawing/2014/main" id="{3BBEF248-9FDD-437D-BF90-27BF5602B881}"/>
              </a:ext>
            </a:extLst>
          </p:cNvPr>
          <p:cNvPicPr>
            <a:picLocks noChangeAspect="1"/>
          </p:cNvPicPr>
          <p:nvPr/>
        </p:nvPicPr>
        <p:blipFill>
          <a:blip r:embed="rId3"/>
          <a:stretch>
            <a:fillRect/>
          </a:stretch>
        </p:blipFill>
        <p:spPr>
          <a:xfrm>
            <a:off x="8607376" y="2155485"/>
            <a:ext cx="2897234" cy="1932682"/>
          </a:xfrm>
          <a:prstGeom prst="rect">
            <a:avLst/>
          </a:prstGeom>
        </p:spPr>
      </p:pic>
      <p:pic>
        <p:nvPicPr>
          <p:cNvPr id="7" name="Paveikslėlis 6">
            <a:extLst>
              <a:ext uri="{FF2B5EF4-FFF2-40B4-BE49-F238E27FC236}">
                <a16:creationId xmlns:a16="http://schemas.microsoft.com/office/drawing/2014/main" id="{D57276B5-E014-44F6-9823-50279D92CAD3}"/>
              </a:ext>
            </a:extLst>
          </p:cNvPr>
          <p:cNvPicPr>
            <a:picLocks noChangeAspect="1"/>
          </p:cNvPicPr>
          <p:nvPr/>
        </p:nvPicPr>
        <p:blipFill>
          <a:blip r:embed="rId4"/>
          <a:stretch>
            <a:fillRect/>
          </a:stretch>
        </p:blipFill>
        <p:spPr>
          <a:xfrm>
            <a:off x="2798315" y="4455602"/>
            <a:ext cx="2619375" cy="1743075"/>
          </a:xfrm>
          <a:prstGeom prst="rect">
            <a:avLst/>
          </a:prstGeom>
        </p:spPr>
      </p:pic>
      <p:pic>
        <p:nvPicPr>
          <p:cNvPr id="8" name="Paveikslėlis 7">
            <a:extLst>
              <a:ext uri="{FF2B5EF4-FFF2-40B4-BE49-F238E27FC236}">
                <a16:creationId xmlns:a16="http://schemas.microsoft.com/office/drawing/2014/main" id="{C7F1700E-97B4-4314-BF49-01C4ACD41635}"/>
              </a:ext>
            </a:extLst>
          </p:cNvPr>
          <p:cNvPicPr>
            <a:picLocks noChangeAspect="1"/>
          </p:cNvPicPr>
          <p:nvPr/>
        </p:nvPicPr>
        <p:blipFill>
          <a:blip r:embed="rId5"/>
          <a:stretch>
            <a:fillRect/>
          </a:stretch>
        </p:blipFill>
        <p:spPr>
          <a:xfrm>
            <a:off x="5630755" y="2155485"/>
            <a:ext cx="2199351" cy="2199351"/>
          </a:xfrm>
          <a:prstGeom prst="rect">
            <a:avLst/>
          </a:prstGeom>
        </p:spPr>
      </p:pic>
      <p:pic>
        <p:nvPicPr>
          <p:cNvPr id="9" name="Paveikslėlis 8">
            <a:extLst>
              <a:ext uri="{FF2B5EF4-FFF2-40B4-BE49-F238E27FC236}">
                <a16:creationId xmlns:a16="http://schemas.microsoft.com/office/drawing/2014/main" id="{09F50ADE-5C3A-4DFD-B6F8-4FF229C52C88}"/>
              </a:ext>
            </a:extLst>
          </p:cNvPr>
          <p:cNvPicPr>
            <a:picLocks noChangeAspect="1"/>
          </p:cNvPicPr>
          <p:nvPr/>
        </p:nvPicPr>
        <p:blipFill>
          <a:blip r:embed="rId6"/>
          <a:stretch>
            <a:fillRect/>
          </a:stretch>
        </p:blipFill>
        <p:spPr>
          <a:xfrm>
            <a:off x="6132767" y="4354836"/>
            <a:ext cx="1999180" cy="2099595"/>
          </a:xfrm>
          <a:prstGeom prst="rect">
            <a:avLst/>
          </a:prstGeom>
        </p:spPr>
      </p:pic>
      <p:pic>
        <p:nvPicPr>
          <p:cNvPr id="10" name="Paveikslėlis 9">
            <a:extLst>
              <a:ext uri="{FF2B5EF4-FFF2-40B4-BE49-F238E27FC236}">
                <a16:creationId xmlns:a16="http://schemas.microsoft.com/office/drawing/2014/main" id="{ADFC570C-DAE6-4EF6-B089-7CF076BE489F}"/>
              </a:ext>
            </a:extLst>
          </p:cNvPr>
          <p:cNvPicPr>
            <a:picLocks noChangeAspect="1"/>
          </p:cNvPicPr>
          <p:nvPr/>
        </p:nvPicPr>
        <p:blipFill>
          <a:blip r:embed="rId7"/>
          <a:stretch>
            <a:fillRect/>
          </a:stretch>
        </p:blipFill>
        <p:spPr>
          <a:xfrm>
            <a:off x="8796547" y="4455600"/>
            <a:ext cx="2705753" cy="1932681"/>
          </a:xfrm>
          <a:prstGeom prst="rect">
            <a:avLst/>
          </a:prstGeom>
        </p:spPr>
      </p:pic>
    </p:spTree>
    <p:extLst>
      <p:ext uri="{BB962C8B-B14F-4D97-AF65-F5344CB8AC3E}">
        <p14:creationId xmlns:p14="http://schemas.microsoft.com/office/powerpoint/2010/main" val="51676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680CDDD-ED52-4520-A100-B750FCCC682E}"/>
              </a:ext>
            </a:extLst>
          </p:cNvPr>
          <p:cNvSpPr>
            <a:spLocks noGrp="1"/>
          </p:cNvSpPr>
          <p:nvPr>
            <p:ph type="title"/>
          </p:nvPr>
        </p:nvSpPr>
        <p:spPr>
          <a:xfrm>
            <a:off x="2828909" y="159798"/>
            <a:ext cx="8915399" cy="997414"/>
          </a:xfrm>
        </p:spPr>
        <p:txBody>
          <a:bodyPr>
            <a:normAutofit fontScale="90000"/>
          </a:bodyPr>
          <a:lstStyle/>
          <a:p>
            <a:pPr algn="ctr"/>
            <a:r>
              <a:rPr lang="lt-LT" b="1" dirty="0">
                <a:latin typeface="Times New Roman" panose="02020603050405020304" pitchFamily="18" charset="0"/>
                <a:cs typeface="Times New Roman" panose="02020603050405020304" pitchFamily="18" charset="0"/>
              </a:rPr>
              <a:t>RAIDĖ </a:t>
            </a:r>
            <a:r>
              <a:rPr lang="lt-LT" sz="6000" b="1" dirty="0">
                <a:solidFill>
                  <a:srgbClr val="FF0000"/>
                </a:solidFill>
                <a:latin typeface="Times New Roman" panose="02020603050405020304" pitchFamily="18" charset="0"/>
                <a:cs typeface="Times New Roman" panose="02020603050405020304" pitchFamily="18" charset="0"/>
              </a:rPr>
              <a:t>Č</a:t>
            </a:r>
            <a:endParaRPr lang="lt-LT" dirty="0"/>
          </a:p>
        </p:txBody>
      </p:sp>
      <p:sp>
        <p:nvSpPr>
          <p:cNvPr id="3" name="Teksto vietos rezervavimo ženklas 2">
            <a:extLst>
              <a:ext uri="{FF2B5EF4-FFF2-40B4-BE49-F238E27FC236}">
                <a16:creationId xmlns:a16="http://schemas.microsoft.com/office/drawing/2014/main" id="{7F37403F-7FD0-4EFD-98D8-98F12ECF40BB}"/>
              </a:ext>
            </a:extLst>
          </p:cNvPr>
          <p:cNvSpPr>
            <a:spLocks noGrp="1"/>
          </p:cNvSpPr>
          <p:nvPr>
            <p:ph type="body" idx="1"/>
          </p:nvPr>
        </p:nvSpPr>
        <p:spPr>
          <a:xfrm>
            <a:off x="2589212" y="1296140"/>
            <a:ext cx="8915399" cy="5060272"/>
          </a:xfrm>
        </p:spPr>
        <p:txBody>
          <a:bodyPr>
            <a:normAutofit/>
          </a:bodyPr>
          <a:lstStyle/>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Duokite vaikams laikraščio ar žurnalo puslapį su tekstu. Vaikas ieško jame Č raidžių ir jas nuspalvina, paryškina. Suskaičiuokite, kiek jų rado.</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Raidės Č išplėšymas ir popieriaus (laikraščio, žurnalo).</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Raidės Č padarymas iš namuose esančių daiktų (pieštukų, siūlų, saldainių ir kt.).</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Suraskite namuose daiktą, kurio pavadinime yra raidė Č.</a:t>
            </a:r>
          </a:p>
        </p:txBody>
      </p:sp>
      <p:pic>
        <p:nvPicPr>
          <p:cNvPr id="4" name="Paveikslėlis 3">
            <a:extLst>
              <a:ext uri="{FF2B5EF4-FFF2-40B4-BE49-F238E27FC236}">
                <a16:creationId xmlns:a16="http://schemas.microsoft.com/office/drawing/2014/main" id="{122278A6-B690-4AE0-90C1-660964A77A53}"/>
              </a:ext>
            </a:extLst>
          </p:cNvPr>
          <p:cNvPicPr>
            <a:picLocks noChangeAspect="1"/>
          </p:cNvPicPr>
          <p:nvPr/>
        </p:nvPicPr>
        <p:blipFill>
          <a:blip r:embed="rId2"/>
          <a:stretch>
            <a:fillRect/>
          </a:stretch>
        </p:blipFill>
        <p:spPr>
          <a:xfrm>
            <a:off x="10219956" y="3549958"/>
            <a:ext cx="1428750" cy="3086100"/>
          </a:xfrm>
          <a:prstGeom prst="rect">
            <a:avLst/>
          </a:prstGeom>
        </p:spPr>
      </p:pic>
      <p:pic>
        <p:nvPicPr>
          <p:cNvPr id="5" name="Paveikslėlis 4">
            <a:extLst>
              <a:ext uri="{FF2B5EF4-FFF2-40B4-BE49-F238E27FC236}">
                <a16:creationId xmlns:a16="http://schemas.microsoft.com/office/drawing/2014/main" id="{D6546DAD-AF13-487F-AC16-0BCC4029A4F3}"/>
              </a:ext>
            </a:extLst>
          </p:cNvPr>
          <p:cNvPicPr>
            <a:picLocks noChangeAspect="1"/>
          </p:cNvPicPr>
          <p:nvPr/>
        </p:nvPicPr>
        <p:blipFill>
          <a:blip r:embed="rId3"/>
          <a:stretch>
            <a:fillRect/>
          </a:stretch>
        </p:blipFill>
        <p:spPr>
          <a:xfrm>
            <a:off x="4302248" y="4699400"/>
            <a:ext cx="3776431" cy="1487365"/>
          </a:xfrm>
          <a:prstGeom prst="rect">
            <a:avLst/>
          </a:prstGeom>
        </p:spPr>
      </p:pic>
    </p:spTree>
    <p:extLst>
      <p:ext uri="{BB962C8B-B14F-4D97-AF65-F5344CB8AC3E}">
        <p14:creationId xmlns:p14="http://schemas.microsoft.com/office/powerpoint/2010/main" val="2884479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942BAE8-CA67-4771-9412-8635F5574FDB}"/>
              </a:ext>
            </a:extLst>
          </p:cNvPr>
          <p:cNvSpPr>
            <a:spLocks noGrp="1"/>
          </p:cNvSpPr>
          <p:nvPr>
            <p:ph type="title"/>
          </p:nvPr>
        </p:nvSpPr>
        <p:spPr>
          <a:xfrm>
            <a:off x="2592924" y="624109"/>
            <a:ext cx="8911687" cy="3654927"/>
          </a:xfrm>
        </p:spPr>
        <p:txBody>
          <a:bodyPr>
            <a:normAutofit fontScale="90000"/>
          </a:bodyPr>
          <a:lstStyle/>
          <a:p>
            <a:r>
              <a:rPr lang="lt-LT" b="1" u="sng" dirty="0">
                <a:latin typeface="Times New Roman" panose="02020603050405020304" pitchFamily="18" charset="0"/>
                <a:cs typeface="Times New Roman" panose="02020603050405020304" pitchFamily="18" charset="0"/>
              </a:rPr>
              <a:t>Savaitės uždaviniai:</a:t>
            </a:r>
            <a:br>
              <a:rPr lang="lt-LT" b="1" u="sng" dirty="0">
                <a:latin typeface="Times New Roman" panose="02020603050405020304" pitchFamily="18" charset="0"/>
                <a:cs typeface="Times New Roman" panose="02020603050405020304" pitchFamily="18" charset="0"/>
              </a:rPr>
            </a:br>
            <a:r>
              <a:rPr lang="lt-LT" dirty="0"/>
              <a:t>• </a:t>
            </a:r>
            <a:r>
              <a:rPr lang="lt-LT" sz="3100" dirty="0">
                <a:latin typeface="Times New Roman" panose="02020603050405020304" pitchFamily="18" charset="0"/>
                <a:cs typeface="Times New Roman" panose="02020603050405020304" pitchFamily="18" charset="0"/>
              </a:rPr>
              <a:t>atlikę UB užduotis, gebės įvardyti 2-3 pavasario požymius;</a:t>
            </a:r>
            <a:br>
              <a:rPr lang="lt-LT" sz="3100" dirty="0">
                <a:latin typeface="Times New Roman" panose="02020603050405020304" pitchFamily="18" charset="0"/>
                <a:cs typeface="Times New Roman" panose="02020603050405020304" pitchFamily="18" charset="0"/>
              </a:rPr>
            </a:br>
            <a:r>
              <a:rPr lang="lt-LT" dirty="0">
                <a:solidFill>
                  <a:prstClr val="black">
                    <a:lumMod val="85000"/>
                    <a:lumOff val="15000"/>
                  </a:prstClr>
                </a:solidFill>
              </a:rPr>
              <a:t>• </a:t>
            </a:r>
            <a:r>
              <a:rPr lang="lt-LT" sz="3100" dirty="0">
                <a:latin typeface="Times New Roman" panose="02020603050405020304" pitchFamily="18" charset="0"/>
                <a:cs typeface="Times New Roman" panose="02020603050405020304" pitchFamily="18" charset="0"/>
              </a:rPr>
              <a:t>savarankiškai atlikę/žaisdami užduotėles gebės atpažinti 4-6 paukščius;</a:t>
            </a:r>
            <a:br>
              <a:rPr lang="lt-LT" sz="3100" dirty="0">
                <a:latin typeface="Times New Roman" panose="02020603050405020304" pitchFamily="18" charset="0"/>
                <a:cs typeface="Times New Roman" panose="02020603050405020304" pitchFamily="18" charset="0"/>
              </a:rPr>
            </a:br>
            <a:r>
              <a:rPr lang="lt-LT" dirty="0">
                <a:solidFill>
                  <a:prstClr val="black">
                    <a:lumMod val="85000"/>
                    <a:lumOff val="15000"/>
                  </a:prstClr>
                </a:solidFill>
              </a:rPr>
              <a:t>• </a:t>
            </a:r>
            <a:r>
              <a:rPr lang="lt-LT" sz="3100" dirty="0">
                <a:latin typeface="Times New Roman" panose="02020603050405020304" pitchFamily="18" charset="0"/>
                <a:cs typeface="Times New Roman" panose="02020603050405020304" pitchFamily="18" charset="0"/>
              </a:rPr>
              <a:t>aptarus plakate pavaizduotą konfliktinę situaciją, gebės pasiūlyti bent 1 tinkamą konflikto sprendimo būdą;</a:t>
            </a:r>
            <a:br>
              <a:rPr lang="lt-LT" sz="3100" dirty="0">
                <a:latin typeface="Times New Roman" panose="02020603050405020304" pitchFamily="18" charset="0"/>
                <a:cs typeface="Times New Roman" panose="02020603050405020304" pitchFamily="18" charset="0"/>
              </a:rPr>
            </a:br>
            <a:r>
              <a:rPr lang="lt-LT" dirty="0">
                <a:solidFill>
                  <a:prstClr val="black">
                    <a:lumMod val="85000"/>
                    <a:lumOff val="15000"/>
                  </a:prstClr>
                </a:solidFill>
              </a:rPr>
              <a:t>• </a:t>
            </a:r>
            <a:r>
              <a:rPr lang="lt-LT" sz="3100" dirty="0">
                <a:latin typeface="Times New Roman" panose="02020603050405020304" pitchFamily="18" charset="0"/>
                <a:cs typeface="Times New Roman" panose="02020603050405020304" pitchFamily="18" charset="0"/>
              </a:rPr>
              <a:t>metodinės, inovatyvios priemonės pagalba pakartos paukščio kūno dalis.</a:t>
            </a:r>
            <a:br>
              <a:rPr lang="lt-LT" sz="3100" dirty="0">
                <a:latin typeface="Times New Roman" panose="02020603050405020304" pitchFamily="18" charset="0"/>
                <a:cs typeface="Times New Roman" panose="02020603050405020304" pitchFamily="18" charset="0"/>
              </a:rPr>
            </a:br>
            <a:br>
              <a:rPr lang="lt-LT" dirty="0"/>
            </a:br>
            <a:r>
              <a:rPr lang="lt-LT" b="1" u="sng" dirty="0">
                <a:latin typeface="Times New Roman" panose="02020603050405020304" pitchFamily="18" charset="0"/>
                <a:cs typeface="Times New Roman" panose="02020603050405020304" pitchFamily="18" charset="0"/>
              </a:rPr>
              <a:t>Sąvokos ir svarbūs žodžiai:</a:t>
            </a:r>
            <a:br>
              <a:rPr lang="lt-LT" b="1" u="sng" dirty="0">
                <a:latin typeface="Times New Roman" panose="02020603050405020304" pitchFamily="18" charset="0"/>
                <a:cs typeface="Times New Roman" panose="02020603050405020304" pitchFamily="18" charset="0"/>
              </a:rPr>
            </a:br>
            <a:r>
              <a:rPr lang="lt-LT" sz="3100" dirty="0">
                <a:latin typeface="Times New Roman" panose="02020603050405020304" pitchFamily="18" charset="0"/>
                <a:cs typeface="Times New Roman" panose="02020603050405020304" pitchFamily="18" charset="0"/>
              </a:rPr>
              <a:t>pempė, varnėnas, vieversys, inkilas; ginčas, konfliktas.</a:t>
            </a:r>
            <a:br>
              <a:rPr lang="lt-LT" sz="3100" dirty="0">
                <a:latin typeface="Times New Roman" panose="02020603050405020304" pitchFamily="18" charset="0"/>
                <a:cs typeface="Times New Roman" panose="02020603050405020304" pitchFamily="18" charset="0"/>
              </a:rPr>
            </a:br>
            <a:endParaRPr lang="lt-LT" sz="31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852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CFEC3CF-3EC6-4950-B870-A17D19BF56EE}"/>
              </a:ext>
            </a:extLst>
          </p:cNvPr>
          <p:cNvSpPr>
            <a:spLocks noGrp="1"/>
          </p:cNvSpPr>
          <p:nvPr>
            <p:ph type="title"/>
          </p:nvPr>
        </p:nvSpPr>
        <p:spPr>
          <a:xfrm>
            <a:off x="2589212" y="114539"/>
            <a:ext cx="8915399" cy="1510075"/>
          </a:xfrm>
        </p:spPr>
        <p:txBody>
          <a:bodyPr>
            <a:normAutofit/>
          </a:bodyPr>
          <a:lstStyle/>
          <a:p>
            <a:pPr algn="ctr"/>
            <a:r>
              <a:rPr lang="lt-LT" b="1" u="sng" dirty="0">
                <a:solidFill>
                  <a:prstClr val="black">
                    <a:lumMod val="85000"/>
                    <a:lumOff val="15000"/>
                  </a:prstClr>
                </a:solidFill>
                <a:latin typeface="Times New Roman" panose="02020603050405020304" pitchFamily="18" charset="0"/>
                <a:cs typeface="Times New Roman" panose="02020603050405020304" pitchFamily="18" charset="0"/>
              </a:rPr>
              <a:t>PENKTADIENIS</a:t>
            </a:r>
            <a:br>
              <a:rPr lang="lt-LT" b="1" u="sng" dirty="0">
                <a:solidFill>
                  <a:prstClr val="black">
                    <a:lumMod val="85000"/>
                    <a:lumOff val="15000"/>
                  </a:prstClr>
                </a:solidFill>
                <a:latin typeface="Times New Roman" panose="02020603050405020304" pitchFamily="18" charset="0"/>
                <a:cs typeface="Times New Roman" panose="02020603050405020304" pitchFamily="18" charset="0"/>
              </a:rPr>
            </a:br>
            <a:r>
              <a:rPr lang="lt-LT" b="1" dirty="0">
                <a:solidFill>
                  <a:prstClr val="black">
                    <a:lumMod val="85000"/>
                    <a:lumOff val="15000"/>
                  </a:prstClr>
                </a:solidFill>
                <a:latin typeface="Times New Roman" panose="02020603050405020304" pitchFamily="18" charset="0"/>
                <a:cs typeface="Times New Roman" panose="02020603050405020304" pitchFamily="18" charset="0"/>
              </a:rPr>
              <a:t>(žinių įtvirtinimas)</a:t>
            </a:r>
            <a:endParaRPr lang="lt-LT" dirty="0"/>
          </a:p>
        </p:txBody>
      </p:sp>
      <p:sp>
        <p:nvSpPr>
          <p:cNvPr id="3" name="Teksto vietos rezervavimo ženklas 2">
            <a:extLst>
              <a:ext uri="{FF2B5EF4-FFF2-40B4-BE49-F238E27FC236}">
                <a16:creationId xmlns:a16="http://schemas.microsoft.com/office/drawing/2014/main" id="{29A53884-D5E2-499B-A871-F6D9203BFBEC}"/>
              </a:ext>
            </a:extLst>
          </p:cNvPr>
          <p:cNvSpPr>
            <a:spLocks noGrp="1"/>
          </p:cNvSpPr>
          <p:nvPr>
            <p:ph type="body" idx="1"/>
          </p:nvPr>
        </p:nvSpPr>
        <p:spPr>
          <a:xfrm>
            <a:off x="2589212" y="1811044"/>
            <a:ext cx="9058291" cy="3879541"/>
          </a:xfrm>
        </p:spPr>
        <p:txBody>
          <a:bodyPr>
            <a:noAutofit/>
          </a:bodyPr>
          <a:lstStyle/>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Pasivaikščiojimo metu (balkone) paklausykite paukščių balsų, gal pavyks pamatyti jums žinomą paukštelį?</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Žaiskite atminties lavinimo žaidimą:</a:t>
            </a:r>
          </a:p>
          <a:p>
            <a:r>
              <a:rPr lang="lt-LT" sz="2400" dirty="0">
                <a:latin typeface="Times New Roman" panose="02020603050405020304" pitchFamily="18" charset="0"/>
                <a:cs typeface="Times New Roman" panose="02020603050405020304" pitchFamily="18" charset="0"/>
                <a:hlinkClick r:id="rId2"/>
              </a:rPr>
              <a:t>https://h5p.org/node/757526</a:t>
            </a:r>
            <a:endParaRPr lang="lt-LT"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Pasimokinkite paukščių pamėgdžiojimų.</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Sudėliokite dėlionę. Koks tai paukštis?</a:t>
            </a:r>
          </a:p>
          <a:p>
            <a:r>
              <a:rPr lang="lt-LT" sz="2400" dirty="0">
                <a:latin typeface="Times New Roman" panose="02020603050405020304" pitchFamily="18" charset="0"/>
                <a:cs typeface="Times New Roman" panose="02020603050405020304" pitchFamily="18" charset="0"/>
                <a:hlinkClick r:id="rId3"/>
              </a:rPr>
              <a:t>https://www.jigsawplanet.com/?rc=play&amp;pid=12c42e69314a&amp;fbclid=IwAR3Nd7sm9intinyH9MlrmayZ1XKJideKUv0modZeiPfIDlGT7dKperWmqPI</a:t>
            </a:r>
            <a:endParaRPr lang="lt-LT"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Stebėkite bundančios gamtos požymius.</a:t>
            </a:r>
          </a:p>
        </p:txBody>
      </p:sp>
    </p:spTree>
    <p:extLst>
      <p:ext uri="{BB962C8B-B14F-4D97-AF65-F5344CB8AC3E}">
        <p14:creationId xmlns:p14="http://schemas.microsoft.com/office/powerpoint/2010/main" val="104140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5687906-A9AC-4E81-B921-136F017BBC4F}"/>
              </a:ext>
            </a:extLst>
          </p:cNvPr>
          <p:cNvSpPr>
            <a:spLocks noGrp="1"/>
          </p:cNvSpPr>
          <p:nvPr>
            <p:ph type="title"/>
          </p:nvPr>
        </p:nvSpPr>
        <p:spPr>
          <a:xfrm>
            <a:off x="2322882" y="123418"/>
            <a:ext cx="8915399" cy="860400"/>
          </a:xfrm>
        </p:spPr>
        <p:txBody>
          <a:bodyPr/>
          <a:lstStyle/>
          <a:p>
            <a:pPr algn="ctr"/>
            <a:r>
              <a:rPr lang="lt-LT" b="1" u="sng" dirty="0">
                <a:latin typeface="Times New Roman" panose="02020603050405020304" pitchFamily="18" charset="0"/>
                <a:cs typeface="Times New Roman" panose="02020603050405020304" pitchFamily="18" charset="0"/>
              </a:rPr>
              <a:t>REFLEKSIJA</a:t>
            </a:r>
          </a:p>
        </p:txBody>
      </p:sp>
      <p:sp>
        <p:nvSpPr>
          <p:cNvPr id="3" name="Teksto vietos rezervavimo ženklas 2">
            <a:extLst>
              <a:ext uri="{FF2B5EF4-FFF2-40B4-BE49-F238E27FC236}">
                <a16:creationId xmlns:a16="http://schemas.microsoft.com/office/drawing/2014/main" id="{F36C90F8-7756-49BE-A7B7-FA6F437C9786}"/>
              </a:ext>
            </a:extLst>
          </p:cNvPr>
          <p:cNvSpPr>
            <a:spLocks noGrp="1"/>
          </p:cNvSpPr>
          <p:nvPr>
            <p:ph type="body" idx="1"/>
          </p:nvPr>
        </p:nvSpPr>
        <p:spPr>
          <a:xfrm>
            <a:off x="2322882" y="1500326"/>
            <a:ext cx="9181729" cy="4980373"/>
          </a:xfrm>
        </p:spPr>
        <p:txBody>
          <a:bodyPr/>
          <a:lstStyle/>
          <a:p>
            <a:pPr marL="342900" indent="-342900">
              <a:buFont typeface="Wingdings" panose="05000000000000000000" pitchFamily="2" charset="2"/>
              <a:buChar char="v"/>
            </a:pPr>
            <a:r>
              <a:rPr lang="lt-LT" sz="2400" dirty="0">
                <a:latin typeface="Times New Roman" panose="02020603050405020304" pitchFamily="18" charset="0"/>
                <a:cs typeface="Times New Roman" panose="02020603050405020304" pitchFamily="18" charset="0"/>
              </a:rPr>
              <a:t>Ar vaikams patiko ši savaitė?</a:t>
            </a:r>
          </a:p>
          <a:p>
            <a:pPr marL="342900" indent="-342900">
              <a:buFont typeface="Wingdings" panose="05000000000000000000" pitchFamily="2" charset="2"/>
              <a:buChar char="v"/>
            </a:pPr>
            <a:r>
              <a:rPr lang="lt-LT" sz="2400" dirty="0">
                <a:latin typeface="Times New Roman" panose="02020603050405020304" pitchFamily="18" charset="0"/>
                <a:cs typeface="Times New Roman" panose="02020603050405020304" pitchFamily="18" charset="0"/>
              </a:rPr>
              <a:t>Kokios užduotys buvo lengviausios? Sunkiausios?</a:t>
            </a:r>
          </a:p>
          <a:p>
            <a:pPr marL="342900" indent="-342900">
              <a:buFont typeface="Wingdings" panose="05000000000000000000" pitchFamily="2" charset="2"/>
              <a:buChar char="v"/>
            </a:pPr>
            <a:r>
              <a:rPr lang="lt-LT" sz="2400" dirty="0">
                <a:latin typeface="Times New Roman" panose="02020603050405020304" pitchFamily="18" charset="0"/>
                <a:cs typeface="Times New Roman" panose="02020603050405020304" pitchFamily="18" charset="0"/>
              </a:rPr>
              <a:t>Ką vaikas dar norėtų sužinoti apie šią temą?</a:t>
            </a:r>
          </a:p>
          <a:p>
            <a:endParaRPr lang="lt-LT" sz="2400" dirty="0">
              <a:latin typeface="Times New Roman" panose="02020603050405020304" pitchFamily="18" charset="0"/>
              <a:cs typeface="Times New Roman" panose="02020603050405020304" pitchFamily="18" charset="0"/>
            </a:endParaRPr>
          </a:p>
          <a:p>
            <a:r>
              <a:rPr lang="lt-LT" sz="2400" dirty="0">
                <a:latin typeface="Times New Roman" panose="02020603050405020304" pitchFamily="18" charset="0"/>
                <a:cs typeface="Times New Roman" panose="02020603050405020304" pitchFamily="18" charset="0"/>
              </a:rPr>
              <a:t>P. S. Savo atliktais darbeliais reikės pasidalinti mūsų </a:t>
            </a:r>
            <a:r>
              <a:rPr lang="lt-LT" sz="2400" dirty="0" err="1">
                <a:latin typeface="Times New Roman" panose="02020603050405020304" pitchFamily="18" charset="0"/>
                <a:cs typeface="Times New Roman" panose="02020603050405020304" pitchFamily="18" charset="0"/>
              </a:rPr>
              <a:t>facebook</a:t>
            </a:r>
            <a:r>
              <a:rPr lang="lt-LT" sz="2400" dirty="0">
                <a:latin typeface="Times New Roman" panose="02020603050405020304" pitchFamily="18" charset="0"/>
                <a:cs typeface="Times New Roman" panose="02020603050405020304" pitchFamily="18" charset="0"/>
              </a:rPr>
              <a:t> grupėje </a:t>
            </a:r>
            <a:r>
              <a:rPr lang="lt-LT" sz="2400" dirty="0">
                <a:latin typeface="Times New Roman" panose="02020603050405020304" pitchFamily="18" charset="0"/>
                <a:cs typeface="Times New Roman" panose="02020603050405020304" pitchFamily="18" charset="0"/>
                <a:sym typeface="Wingdings" panose="05000000000000000000" pitchFamily="2" charset="2"/>
              </a:rPr>
              <a:t></a:t>
            </a:r>
          </a:p>
          <a:p>
            <a:endParaRPr lang="lt-LT" dirty="0">
              <a:sym typeface="Wingdings" panose="05000000000000000000" pitchFamily="2" charset="2"/>
            </a:endParaRPr>
          </a:p>
          <a:p>
            <a:pPr algn="ctr"/>
            <a:r>
              <a:rPr lang="lt-LT" sz="4000" i="1" dirty="0">
                <a:solidFill>
                  <a:srgbClr val="00B050"/>
                </a:solidFill>
                <a:sym typeface="Wingdings" panose="05000000000000000000" pitchFamily="2" charset="2"/>
              </a:rPr>
              <a:t>GRAŽIOS DARBO SAVAITĖS!</a:t>
            </a:r>
            <a:endParaRPr lang="lt-LT" sz="4000" i="1" dirty="0">
              <a:solidFill>
                <a:srgbClr val="00B050"/>
              </a:solidFill>
            </a:endParaRPr>
          </a:p>
        </p:txBody>
      </p:sp>
    </p:spTree>
    <p:extLst>
      <p:ext uri="{BB962C8B-B14F-4D97-AF65-F5344CB8AC3E}">
        <p14:creationId xmlns:p14="http://schemas.microsoft.com/office/powerpoint/2010/main" val="3816953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vadinimas 3">
            <a:extLst>
              <a:ext uri="{FF2B5EF4-FFF2-40B4-BE49-F238E27FC236}">
                <a16:creationId xmlns:a16="http://schemas.microsoft.com/office/drawing/2014/main" id="{15D3F4BF-73EC-4D31-81DA-97D0CE2CB2DB}"/>
              </a:ext>
            </a:extLst>
          </p:cNvPr>
          <p:cNvSpPr>
            <a:spLocks noGrp="1"/>
          </p:cNvSpPr>
          <p:nvPr>
            <p:ph type="title"/>
          </p:nvPr>
        </p:nvSpPr>
        <p:spPr>
          <a:xfrm>
            <a:off x="1979720" y="212194"/>
            <a:ext cx="10014011" cy="1234865"/>
          </a:xfrm>
        </p:spPr>
        <p:txBody>
          <a:bodyPr>
            <a:noAutofit/>
          </a:bodyPr>
          <a:lstStyle/>
          <a:p>
            <a:pPr algn="ctr"/>
            <a:r>
              <a:rPr lang="lt-LT" b="1" dirty="0">
                <a:latin typeface="Times New Roman" panose="02020603050405020304" pitchFamily="18" charset="0"/>
                <a:cs typeface="Times New Roman" panose="02020603050405020304" pitchFamily="18" charset="0"/>
              </a:rPr>
              <a:t>Rytinės mankštelės. Pajudėkime kartu </a:t>
            </a:r>
            <a:r>
              <a:rPr lang="lt-LT" b="1" dirty="0">
                <a:latin typeface="Times New Roman" panose="02020603050405020304" pitchFamily="18" charset="0"/>
                <a:cs typeface="Times New Roman" panose="02020603050405020304" pitchFamily="18" charset="0"/>
                <a:sym typeface="Wingdings" panose="05000000000000000000" pitchFamily="2" charset="2"/>
              </a:rPr>
              <a:t></a:t>
            </a:r>
            <a:br>
              <a:rPr lang="lt-LT" b="1" dirty="0">
                <a:latin typeface="Times New Roman" panose="02020603050405020304" pitchFamily="18" charset="0"/>
                <a:cs typeface="Times New Roman" panose="02020603050405020304" pitchFamily="18" charset="0"/>
                <a:sym typeface="Wingdings" panose="05000000000000000000" pitchFamily="2" charset="2"/>
              </a:rPr>
            </a:br>
            <a:r>
              <a:rPr lang="lt-LT" b="1" dirty="0">
                <a:latin typeface="Times New Roman" panose="02020603050405020304" pitchFamily="18" charset="0"/>
                <a:cs typeface="Times New Roman" panose="02020603050405020304" pitchFamily="18" charset="0"/>
                <a:sym typeface="Wingdings" panose="05000000000000000000" pitchFamily="2" charset="2"/>
              </a:rPr>
              <a:t>(jas vaikai moka, išmokys ir tėvelius)</a:t>
            </a:r>
            <a:endParaRPr lang="lt-LT" b="1" dirty="0">
              <a:latin typeface="Times New Roman" panose="02020603050405020304" pitchFamily="18" charset="0"/>
              <a:cs typeface="Times New Roman" panose="02020603050405020304" pitchFamily="18" charset="0"/>
            </a:endParaRPr>
          </a:p>
        </p:txBody>
      </p:sp>
      <p:sp>
        <p:nvSpPr>
          <p:cNvPr id="5" name="Teksto vietos rezervavimo ženklas 4">
            <a:extLst>
              <a:ext uri="{FF2B5EF4-FFF2-40B4-BE49-F238E27FC236}">
                <a16:creationId xmlns:a16="http://schemas.microsoft.com/office/drawing/2014/main" id="{657F6ED9-81FE-4072-BBA1-1AA3268E846F}"/>
              </a:ext>
            </a:extLst>
          </p:cNvPr>
          <p:cNvSpPr>
            <a:spLocks noGrp="1"/>
          </p:cNvSpPr>
          <p:nvPr>
            <p:ph type="body" idx="1"/>
          </p:nvPr>
        </p:nvSpPr>
        <p:spPr>
          <a:xfrm>
            <a:off x="2393903" y="1535837"/>
            <a:ext cx="8915399" cy="4829451"/>
          </a:xfrm>
        </p:spPr>
        <p:txBody>
          <a:bodyPr>
            <a:normAutofit/>
          </a:bodyPr>
          <a:lstStyle/>
          <a:p>
            <a:pPr marL="342900" indent="-342900">
              <a:buFont typeface="Arial" panose="020B0604020202020204" pitchFamily="34" charset="0"/>
              <a:buChar char="•"/>
            </a:pPr>
            <a:r>
              <a:rPr lang="lt-LT" dirty="0" err="1"/>
              <a:t>Marsiečių</a:t>
            </a:r>
            <a:r>
              <a:rPr lang="lt-LT" dirty="0"/>
              <a:t> mankšta (yra kiekvienai savaitės dienai)</a:t>
            </a:r>
          </a:p>
          <a:p>
            <a:r>
              <a:rPr lang="lt-LT" dirty="0">
                <a:hlinkClick r:id="rId2"/>
              </a:rPr>
              <a:t>https://www.youtube.com/watch?v=SpvcUfl0Afs&amp;t=13s</a:t>
            </a:r>
            <a:r>
              <a:rPr lang="lt-LT" dirty="0"/>
              <a:t> (pirmadienis)</a:t>
            </a:r>
          </a:p>
          <a:p>
            <a:r>
              <a:rPr lang="lt-LT" dirty="0">
                <a:hlinkClick r:id="rId3"/>
              </a:rPr>
              <a:t>https://www.youtube.com/watch?v=3LOcjGS_EEg</a:t>
            </a:r>
            <a:r>
              <a:rPr lang="lt-LT" dirty="0"/>
              <a:t> (antradienis)</a:t>
            </a:r>
          </a:p>
          <a:p>
            <a:r>
              <a:rPr lang="lt-LT" dirty="0">
                <a:hlinkClick r:id="rId4"/>
              </a:rPr>
              <a:t>https://www.youtube.com/watch?v=CnXkopDxOTU</a:t>
            </a:r>
            <a:r>
              <a:rPr lang="lt-LT" dirty="0"/>
              <a:t> (trečiadienis)</a:t>
            </a:r>
          </a:p>
          <a:p>
            <a:r>
              <a:rPr lang="lt-LT" dirty="0">
                <a:hlinkClick r:id="rId5"/>
              </a:rPr>
              <a:t>https://www.youtube.com/watch?v=UjNbluDivgI</a:t>
            </a:r>
            <a:r>
              <a:rPr lang="lt-LT" dirty="0"/>
              <a:t> (ketvirtadienis)</a:t>
            </a:r>
          </a:p>
          <a:p>
            <a:r>
              <a:rPr lang="lt-LT" dirty="0">
                <a:hlinkClick r:id="rId6"/>
              </a:rPr>
              <a:t>https://www.youtube.com/watch?v=4Ar9fmOHODw</a:t>
            </a:r>
            <a:r>
              <a:rPr lang="lt-LT" dirty="0"/>
              <a:t> (penktadienis)</a:t>
            </a:r>
          </a:p>
          <a:p>
            <a:pPr marL="342900" indent="-342900">
              <a:buFont typeface="Arial" panose="020B0604020202020204" pitchFamily="34" charset="0"/>
              <a:buChar char="•"/>
            </a:pPr>
            <a:r>
              <a:rPr lang="lt-LT" dirty="0"/>
              <a:t>Ąžuolo mankšta</a:t>
            </a:r>
          </a:p>
          <a:p>
            <a:r>
              <a:rPr lang="lt-LT" dirty="0">
                <a:hlinkClick r:id="rId7"/>
              </a:rPr>
              <a:t>https://www.youtube.com/watch?v=DDwK3-kkFOM</a:t>
            </a:r>
            <a:endParaRPr lang="lt-LT" dirty="0"/>
          </a:p>
          <a:p>
            <a:r>
              <a:rPr lang="lt-LT" dirty="0">
                <a:hlinkClick r:id="rId8"/>
              </a:rPr>
              <a:t>https://www.youtube.com/watch?v=ala8Apz3YeE</a:t>
            </a:r>
            <a:endParaRPr lang="lt-LT" dirty="0"/>
          </a:p>
          <a:p>
            <a:pPr marL="342900" indent="-342900">
              <a:buFont typeface="Arial" panose="020B0604020202020204" pitchFamily="34" charset="0"/>
              <a:buChar char="•"/>
            </a:pPr>
            <a:r>
              <a:rPr lang="lt-LT" dirty="0"/>
              <a:t>Piratų mankšta</a:t>
            </a:r>
          </a:p>
          <a:p>
            <a:r>
              <a:rPr lang="lt-LT" dirty="0">
                <a:hlinkClick r:id="rId9"/>
              </a:rPr>
              <a:t>https://www.youtube.com/watch?v=r2NybvkCRsk</a:t>
            </a:r>
            <a:endParaRPr lang="lt-LT" dirty="0"/>
          </a:p>
          <a:p>
            <a:endParaRPr lang="lt-LT" dirty="0"/>
          </a:p>
          <a:p>
            <a:endParaRPr lang="lt-LT" dirty="0"/>
          </a:p>
        </p:txBody>
      </p:sp>
      <p:pic>
        <p:nvPicPr>
          <p:cNvPr id="6" name="Paveikslėlis 5">
            <a:extLst>
              <a:ext uri="{FF2B5EF4-FFF2-40B4-BE49-F238E27FC236}">
                <a16:creationId xmlns:a16="http://schemas.microsoft.com/office/drawing/2014/main" id="{09F5ADF0-C907-4798-A323-C7600CC1E371}"/>
              </a:ext>
            </a:extLst>
          </p:cNvPr>
          <p:cNvPicPr>
            <a:picLocks noChangeAspect="1"/>
          </p:cNvPicPr>
          <p:nvPr/>
        </p:nvPicPr>
        <p:blipFill>
          <a:blip r:embed="rId10"/>
          <a:stretch>
            <a:fillRect/>
          </a:stretch>
        </p:blipFill>
        <p:spPr>
          <a:xfrm>
            <a:off x="9179511" y="4136994"/>
            <a:ext cx="2929631" cy="2641977"/>
          </a:xfrm>
          <a:prstGeom prst="rect">
            <a:avLst/>
          </a:prstGeom>
        </p:spPr>
      </p:pic>
      <p:pic>
        <p:nvPicPr>
          <p:cNvPr id="7" name="Paveikslėlis 6">
            <a:extLst>
              <a:ext uri="{FF2B5EF4-FFF2-40B4-BE49-F238E27FC236}">
                <a16:creationId xmlns:a16="http://schemas.microsoft.com/office/drawing/2014/main" id="{00DC7002-56C5-4FA1-8945-ADF579A3CC47}"/>
              </a:ext>
            </a:extLst>
          </p:cNvPr>
          <p:cNvPicPr>
            <a:picLocks noChangeAspect="1"/>
          </p:cNvPicPr>
          <p:nvPr/>
        </p:nvPicPr>
        <p:blipFill>
          <a:blip r:embed="rId11"/>
          <a:stretch>
            <a:fillRect/>
          </a:stretch>
        </p:blipFill>
        <p:spPr>
          <a:xfrm>
            <a:off x="329230" y="255233"/>
            <a:ext cx="1976089" cy="2561208"/>
          </a:xfrm>
          <a:prstGeom prst="rect">
            <a:avLst/>
          </a:prstGeom>
        </p:spPr>
      </p:pic>
    </p:spTree>
    <p:extLst>
      <p:ext uri="{BB962C8B-B14F-4D97-AF65-F5344CB8AC3E}">
        <p14:creationId xmlns:p14="http://schemas.microsoft.com/office/powerpoint/2010/main" val="3133597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713396C-CF47-4493-81C6-E2976F9E989C}"/>
              </a:ext>
            </a:extLst>
          </p:cNvPr>
          <p:cNvSpPr>
            <a:spLocks noGrp="1"/>
          </p:cNvSpPr>
          <p:nvPr>
            <p:ph type="title"/>
          </p:nvPr>
        </p:nvSpPr>
        <p:spPr>
          <a:xfrm>
            <a:off x="2406494" y="0"/>
            <a:ext cx="8911687" cy="662031"/>
          </a:xfrm>
        </p:spPr>
        <p:txBody>
          <a:bodyPr>
            <a:normAutofit/>
          </a:bodyPr>
          <a:lstStyle/>
          <a:p>
            <a:pPr algn="ctr"/>
            <a:r>
              <a:rPr lang="lt-LT" b="1" dirty="0">
                <a:latin typeface="Times New Roman" panose="02020603050405020304" pitchFamily="18" charset="0"/>
                <a:cs typeface="Times New Roman" panose="02020603050405020304" pitchFamily="18" charset="0"/>
              </a:rPr>
              <a:t>SAVAITĖS PLAKATAS</a:t>
            </a:r>
          </a:p>
        </p:txBody>
      </p:sp>
      <p:sp>
        <p:nvSpPr>
          <p:cNvPr id="8" name="Stačiakampis 7">
            <a:extLst>
              <a:ext uri="{FF2B5EF4-FFF2-40B4-BE49-F238E27FC236}">
                <a16:creationId xmlns:a16="http://schemas.microsoft.com/office/drawing/2014/main" id="{9DA4E024-8D5D-4526-A710-C05BF457A6C7}"/>
              </a:ext>
            </a:extLst>
          </p:cNvPr>
          <p:cNvSpPr/>
          <p:nvPr/>
        </p:nvSpPr>
        <p:spPr>
          <a:xfrm>
            <a:off x="3089429" y="1287262"/>
            <a:ext cx="2911876" cy="239697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lt-LT"/>
          </a:p>
        </p:txBody>
      </p:sp>
      <p:pic>
        <p:nvPicPr>
          <p:cNvPr id="5" name="Turinio vietos rezervavimo ženklas 4">
            <a:extLst>
              <a:ext uri="{FF2B5EF4-FFF2-40B4-BE49-F238E27FC236}">
                <a16:creationId xmlns:a16="http://schemas.microsoft.com/office/drawing/2014/main" id="{4714AF28-89E2-466A-9F42-D541FA1E5E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764352" y="-789791"/>
            <a:ext cx="6195969" cy="9099612"/>
          </a:xfrm>
        </p:spPr>
      </p:pic>
      <p:sp>
        <p:nvSpPr>
          <p:cNvPr id="9" name="Stačiakampis 8">
            <a:extLst>
              <a:ext uri="{FF2B5EF4-FFF2-40B4-BE49-F238E27FC236}">
                <a16:creationId xmlns:a16="http://schemas.microsoft.com/office/drawing/2014/main" id="{FF3889B6-D086-46F5-AF65-760C947ECC23}"/>
              </a:ext>
            </a:extLst>
          </p:cNvPr>
          <p:cNvSpPr/>
          <p:nvPr/>
        </p:nvSpPr>
        <p:spPr>
          <a:xfrm>
            <a:off x="2974019" y="1287261"/>
            <a:ext cx="2911876" cy="2521259"/>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2" name="TextBox 11">
            <a:extLst>
              <a:ext uri="{FF2B5EF4-FFF2-40B4-BE49-F238E27FC236}">
                <a16:creationId xmlns:a16="http://schemas.microsoft.com/office/drawing/2014/main" id="{9FB7EA0A-909E-4F46-8234-EB92FDE95239}"/>
              </a:ext>
            </a:extLst>
          </p:cNvPr>
          <p:cNvSpPr txBox="1"/>
          <p:nvPr/>
        </p:nvSpPr>
        <p:spPr>
          <a:xfrm>
            <a:off x="5637320" y="2956264"/>
            <a:ext cx="914400" cy="914400"/>
          </a:xfrm>
          <a:prstGeom prst="rect">
            <a:avLst/>
          </a:prstGeom>
          <a:noFill/>
        </p:spPr>
        <p:txBody>
          <a:bodyPr wrap="square" rtlCol="0">
            <a:spAutoFit/>
          </a:bodyPr>
          <a:lstStyle/>
          <a:p>
            <a:endParaRPr lang="lt-LT" dirty="0"/>
          </a:p>
        </p:txBody>
      </p:sp>
      <p:sp>
        <p:nvSpPr>
          <p:cNvPr id="13" name="TextBox 12">
            <a:extLst>
              <a:ext uri="{FF2B5EF4-FFF2-40B4-BE49-F238E27FC236}">
                <a16:creationId xmlns:a16="http://schemas.microsoft.com/office/drawing/2014/main" id="{9F1A2DC3-5060-4E9E-95B5-88506245EB86}"/>
              </a:ext>
            </a:extLst>
          </p:cNvPr>
          <p:cNvSpPr txBox="1"/>
          <p:nvPr/>
        </p:nvSpPr>
        <p:spPr>
          <a:xfrm>
            <a:off x="2974018" y="1287260"/>
            <a:ext cx="417251" cy="369332"/>
          </a:xfrm>
          <a:prstGeom prst="rect">
            <a:avLst/>
          </a:prstGeom>
          <a:noFill/>
        </p:spPr>
        <p:txBody>
          <a:bodyPr wrap="square" rtlCol="0">
            <a:spAutoFit/>
          </a:bodyPr>
          <a:lstStyle/>
          <a:p>
            <a:r>
              <a:rPr lang="lt-LT" b="1" dirty="0">
                <a:solidFill>
                  <a:srgbClr val="FF0000"/>
                </a:solidFill>
                <a:latin typeface="Times New Roman" panose="02020603050405020304" pitchFamily="18" charset="0"/>
                <a:cs typeface="Times New Roman" panose="02020603050405020304" pitchFamily="18" charset="0"/>
              </a:rPr>
              <a:t>1</a:t>
            </a:r>
          </a:p>
        </p:txBody>
      </p:sp>
      <p:sp>
        <p:nvSpPr>
          <p:cNvPr id="14" name="Stačiakampis 13">
            <a:extLst>
              <a:ext uri="{FF2B5EF4-FFF2-40B4-BE49-F238E27FC236}">
                <a16:creationId xmlns:a16="http://schemas.microsoft.com/office/drawing/2014/main" id="{A5793480-FE2A-4587-818B-03DAC10954D8}"/>
              </a:ext>
            </a:extLst>
          </p:cNvPr>
          <p:cNvSpPr/>
          <p:nvPr/>
        </p:nvSpPr>
        <p:spPr>
          <a:xfrm>
            <a:off x="8167456" y="1100831"/>
            <a:ext cx="3240350" cy="287636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5" name="TextBox 14">
            <a:extLst>
              <a:ext uri="{FF2B5EF4-FFF2-40B4-BE49-F238E27FC236}">
                <a16:creationId xmlns:a16="http://schemas.microsoft.com/office/drawing/2014/main" id="{06E206A9-8CC4-4FC8-B637-56C17693F040}"/>
              </a:ext>
            </a:extLst>
          </p:cNvPr>
          <p:cNvSpPr txBox="1"/>
          <p:nvPr/>
        </p:nvSpPr>
        <p:spPr>
          <a:xfrm>
            <a:off x="8163119" y="1102594"/>
            <a:ext cx="300082" cy="369332"/>
          </a:xfrm>
          <a:prstGeom prst="rect">
            <a:avLst/>
          </a:prstGeom>
          <a:noFill/>
        </p:spPr>
        <p:txBody>
          <a:bodyPr wrap="none" rtlCol="0">
            <a:spAutoFit/>
          </a:bodyPr>
          <a:lstStyle/>
          <a:p>
            <a:r>
              <a:rPr lang="lt-LT" b="1" dirty="0">
                <a:solidFill>
                  <a:srgbClr val="FF0000"/>
                </a:solidFill>
                <a:latin typeface="Times New Roman" panose="02020603050405020304" pitchFamily="18" charset="0"/>
                <a:cs typeface="Times New Roman" panose="02020603050405020304" pitchFamily="18" charset="0"/>
              </a:rPr>
              <a:t>2</a:t>
            </a:r>
          </a:p>
        </p:txBody>
      </p:sp>
      <p:sp>
        <p:nvSpPr>
          <p:cNvPr id="16" name="Stačiakampis 15">
            <a:extLst>
              <a:ext uri="{FF2B5EF4-FFF2-40B4-BE49-F238E27FC236}">
                <a16:creationId xmlns:a16="http://schemas.microsoft.com/office/drawing/2014/main" id="{B8818A94-6511-48B5-9AA0-3E69A24FF488}"/>
              </a:ext>
            </a:extLst>
          </p:cNvPr>
          <p:cNvSpPr/>
          <p:nvPr/>
        </p:nvSpPr>
        <p:spPr>
          <a:xfrm>
            <a:off x="4989250" y="3977196"/>
            <a:ext cx="3053919" cy="280534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7" name="TextBox 16">
            <a:extLst>
              <a:ext uri="{FF2B5EF4-FFF2-40B4-BE49-F238E27FC236}">
                <a16:creationId xmlns:a16="http://schemas.microsoft.com/office/drawing/2014/main" id="{599A2FC1-B316-4441-8CD6-B76531065760}"/>
              </a:ext>
            </a:extLst>
          </p:cNvPr>
          <p:cNvSpPr txBox="1"/>
          <p:nvPr/>
        </p:nvSpPr>
        <p:spPr>
          <a:xfrm>
            <a:off x="7716395" y="6240094"/>
            <a:ext cx="300082" cy="369332"/>
          </a:xfrm>
          <a:prstGeom prst="rect">
            <a:avLst/>
          </a:prstGeom>
          <a:noFill/>
        </p:spPr>
        <p:txBody>
          <a:bodyPr wrap="none" rtlCol="0">
            <a:spAutoFit/>
          </a:bodyPr>
          <a:lstStyle/>
          <a:p>
            <a:r>
              <a:rPr lang="lt-LT" b="1" dirty="0">
                <a:solidFill>
                  <a:srgbClr val="FF0000"/>
                </a:solidFill>
                <a:latin typeface="Times New Roman" panose="02020603050405020304" pitchFamily="18" charset="0"/>
                <a:cs typeface="Times New Roman" panose="02020603050405020304" pitchFamily="18" charset="0"/>
              </a:rPr>
              <a:t>3</a:t>
            </a:r>
          </a:p>
        </p:txBody>
      </p:sp>
      <p:sp>
        <p:nvSpPr>
          <p:cNvPr id="18" name="Stačiakampis 17">
            <a:extLst>
              <a:ext uri="{FF2B5EF4-FFF2-40B4-BE49-F238E27FC236}">
                <a16:creationId xmlns:a16="http://schemas.microsoft.com/office/drawing/2014/main" id="{DDA45525-FF18-4039-934C-FF7B39E512A3}"/>
              </a:ext>
            </a:extLst>
          </p:cNvPr>
          <p:cNvSpPr/>
          <p:nvPr/>
        </p:nvSpPr>
        <p:spPr>
          <a:xfrm>
            <a:off x="5885895" y="2299317"/>
            <a:ext cx="2577306" cy="213443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9" name="TextBox 18">
            <a:extLst>
              <a:ext uri="{FF2B5EF4-FFF2-40B4-BE49-F238E27FC236}">
                <a16:creationId xmlns:a16="http://schemas.microsoft.com/office/drawing/2014/main" id="{619B8D31-253F-4BF0-885B-8D796E0D5AC4}"/>
              </a:ext>
            </a:extLst>
          </p:cNvPr>
          <p:cNvSpPr txBox="1"/>
          <p:nvPr/>
        </p:nvSpPr>
        <p:spPr>
          <a:xfrm>
            <a:off x="5938067" y="2339910"/>
            <a:ext cx="300082" cy="369332"/>
          </a:xfrm>
          <a:prstGeom prst="rect">
            <a:avLst/>
          </a:prstGeom>
          <a:noFill/>
        </p:spPr>
        <p:txBody>
          <a:bodyPr wrap="none" rtlCol="0">
            <a:spAutoFit/>
          </a:bodyPr>
          <a:lstStyle/>
          <a:p>
            <a:r>
              <a:rPr lang="lt-LT" b="1" dirty="0">
                <a:solidFill>
                  <a:srgbClr val="FF0000"/>
                </a:solidFill>
                <a:latin typeface="Times New Roman" panose="02020603050405020304" pitchFamily="18" charset="0"/>
                <a:cs typeface="Times New Roman" panose="02020603050405020304" pitchFamily="18" charset="0"/>
              </a:rPr>
              <a:t>4</a:t>
            </a:r>
          </a:p>
        </p:txBody>
      </p:sp>
    </p:spTree>
    <p:extLst>
      <p:ext uri="{BB962C8B-B14F-4D97-AF65-F5344CB8AC3E}">
        <p14:creationId xmlns:p14="http://schemas.microsoft.com/office/powerpoint/2010/main" val="2854744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9723810-062F-45AD-A3EE-45370A3301DB}"/>
              </a:ext>
            </a:extLst>
          </p:cNvPr>
          <p:cNvSpPr>
            <a:spLocks noGrp="1"/>
          </p:cNvSpPr>
          <p:nvPr>
            <p:ph type="title"/>
          </p:nvPr>
        </p:nvSpPr>
        <p:spPr>
          <a:xfrm>
            <a:off x="2589212" y="0"/>
            <a:ext cx="8915399" cy="745724"/>
          </a:xfrm>
        </p:spPr>
        <p:txBody>
          <a:bodyPr/>
          <a:lstStyle/>
          <a:p>
            <a:pPr algn="ctr"/>
            <a:r>
              <a:rPr lang="lt-LT" b="1" u="sng" dirty="0">
                <a:latin typeface="Times New Roman" panose="02020603050405020304" pitchFamily="18" charset="0"/>
                <a:cs typeface="Times New Roman" panose="02020603050405020304" pitchFamily="18" charset="0"/>
              </a:rPr>
              <a:t>PIRMADIENIS</a:t>
            </a:r>
          </a:p>
        </p:txBody>
      </p:sp>
      <p:sp>
        <p:nvSpPr>
          <p:cNvPr id="3" name="Teksto vietos rezervavimo ženklas 2">
            <a:extLst>
              <a:ext uri="{FF2B5EF4-FFF2-40B4-BE49-F238E27FC236}">
                <a16:creationId xmlns:a16="http://schemas.microsoft.com/office/drawing/2014/main" id="{F3540BD3-5707-472D-9007-79F262B9C890}"/>
              </a:ext>
            </a:extLst>
          </p:cNvPr>
          <p:cNvSpPr>
            <a:spLocks noGrp="1"/>
          </p:cNvSpPr>
          <p:nvPr>
            <p:ph type="body" idx="1"/>
          </p:nvPr>
        </p:nvSpPr>
        <p:spPr>
          <a:xfrm>
            <a:off x="2589212" y="1704513"/>
            <a:ext cx="8915399" cy="4252404"/>
          </a:xfrm>
        </p:spPr>
        <p:txBody>
          <a:bodyPr>
            <a:normAutofit/>
          </a:bodyPr>
          <a:lstStyle/>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Pokalbis su vaiku apie paukščius, kurie pavasarį grįžta į Lietuvą.</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Ar atpažįsta plakate (įrėminta 1 pav.) esančius paukščius? Pasakome jų pavadinimus (pempė, vieversys ir varnėnas).</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Su vaiku aptarti paukščio kūno dalis.</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Metodinis žaidimas paukščio kūno dalių įtvirtinimui:</a:t>
            </a:r>
          </a:p>
          <a:p>
            <a:r>
              <a:rPr lang="lt-LT" sz="2400" dirty="0">
                <a:latin typeface="Times New Roman" panose="02020603050405020304" pitchFamily="18" charset="0"/>
                <a:cs typeface="Times New Roman" panose="02020603050405020304" pitchFamily="18" charset="0"/>
                <a:hlinkClick r:id="rId2"/>
              </a:rPr>
              <a:t>https://h5p.org/node/483098</a:t>
            </a:r>
            <a:endParaRPr lang="lt-LT"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Meninė užduotis - „popierinis paukštelis“.</a:t>
            </a:r>
          </a:p>
          <a:p>
            <a:pPr marL="342900" indent="-342900">
              <a:buFont typeface="Arial" panose="020B0604020202020204" pitchFamily="34" charset="0"/>
              <a:buChar char="•"/>
            </a:pPr>
            <a:r>
              <a:rPr lang="lt-LT" sz="2400" dirty="0">
                <a:latin typeface="Times New Roman" panose="02020603050405020304" pitchFamily="18" charset="0"/>
                <a:cs typeface="Times New Roman" panose="02020603050405020304" pitchFamily="18" charset="0"/>
              </a:rPr>
              <a:t>Savarankiška užduotis UB 9 lape.</a:t>
            </a:r>
          </a:p>
        </p:txBody>
      </p:sp>
    </p:spTree>
    <p:extLst>
      <p:ext uri="{BB962C8B-B14F-4D97-AF65-F5344CB8AC3E}">
        <p14:creationId xmlns:p14="http://schemas.microsoft.com/office/powerpoint/2010/main" val="2748044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C7EBF1-FF9D-4E22-A532-3F569BFABC51}"/>
              </a:ext>
            </a:extLst>
          </p:cNvPr>
          <p:cNvSpPr>
            <a:spLocks noGrp="1"/>
          </p:cNvSpPr>
          <p:nvPr>
            <p:ph type="title"/>
          </p:nvPr>
        </p:nvSpPr>
        <p:spPr>
          <a:xfrm>
            <a:off x="2589212" y="137605"/>
            <a:ext cx="3505199" cy="696896"/>
          </a:xfrm>
        </p:spPr>
        <p:txBody>
          <a:bodyPr>
            <a:normAutofit fontScale="90000"/>
          </a:bodyPr>
          <a:lstStyle/>
          <a:p>
            <a:pPr algn="ctr"/>
            <a:r>
              <a:rPr lang="lt-LT" sz="4000" b="1" dirty="0">
                <a:latin typeface="Times New Roman" panose="02020603050405020304" pitchFamily="18" charset="0"/>
                <a:cs typeface="Times New Roman" panose="02020603050405020304" pitchFamily="18" charset="0"/>
              </a:rPr>
              <a:t>PEMPĖ</a:t>
            </a:r>
          </a:p>
        </p:txBody>
      </p:sp>
      <p:sp>
        <p:nvSpPr>
          <p:cNvPr id="4" name="Teksto vietos rezervavimo ženklas 3">
            <a:extLst>
              <a:ext uri="{FF2B5EF4-FFF2-40B4-BE49-F238E27FC236}">
                <a16:creationId xmlns:a16="http://schemas.microsoft.com/office/drawing/2014/main" id="{5DEC57C0-DCE8-4E07-A53A-436943A42FE8}"/>
              </a:ext>
            </a:extLst>
          </p:cNvPr>
          <p:cNvSpPr>
            <a:spLocks noGrp="1"/>
          </p:cNvSpPr>
          <p:nvPr>
            <p:ph type="body" sz="half" idx="2"/>
          </p:nvPr>
        </p:nvSpPr>
        <p:spPr>
          <a:xfrm>
            <a:off x="2130642" y="923278"/>
            <a:ext cx="4643898" cy="5797118"/>
          </a:xfrm>
        </p:spPr>
        <p:txBody>
          <a:bodyPr>
            <a:normAutofit fontScale="92500" lnSpcReduction="20000"/>
          </a:bodyPr>
          <a:lstStyle/>
          <a:p>
            <a:r>
              <a:rPr lang="lt-LT" sz="1800" dirty="0">
                <a:latin typeface="Times New Roman" panose="02020603050405020304" pitchFamily="18" charset="0"/>
                <a:cs typeface="Times New Roman" panose="02020603050405020304" pitchFamily="18" charset="0"/>
              </a:rPr>
              <a:t>Pempę nesunku pažinti iš ilgo kuoduko ir margų spalvų. Kūno viršutinė pusė žalsvai juoda. Viršugalvis su kuoduku. Patelės kuodukas trumpesnis už patino. Gerklė ir kaklo priekinė dalis juodos, skruostai balti. Uodega balta su plačia juoda juosta gale. Jaunikliai blankesnių spalvų, negu suaugę. Snapas juodas, kojos raudonos.</a:t>
            </a:r>
          </a:p>
          <a:p>
            <a:r>
              <a:rPr lang="lt-LT" sz="1800" dirty="0">
                <a:latin typeface="Times New Roman" panose="02020603050405020304" pitchFamily="18" charset="0"/>
                <a:cs typeface="Times New Roman" panose="02020603050405020304" pitchFamily="18" charset="0"/>
              </a:rPr>
              <a:t>Į Lietuvą atskrenda labai anksti – paprastai kovo mėn. Mėgsta atvirus plotus, pievas, ganyklas, dirbamus laukus. Lizdą suka ant žemės atviroje vietoje. Deda 4 kriaušės pavidalo kiaušinius, kurie žalsvi, išmarginti neryškiomis pilkomis ir aiškesnėmis juodomis dėmėmis. Peri 24-26 dienas. Išveda vieną vadą. Lizdą ir jauniklius nuo įsibrovėlių, įskaitant net karves ir arklius, gina triukšmingai ir agresyviai.</a:t>
            </a:r>
          </a:p>
          <a:p>
            <a:endParaRPr lang="lt-LT" sz="1800" dirty="0">
              <a:latin typeface="Times New Roman" panose="02020603050405020304" pitchFamily="18" charset="0"/>
              <a:cs typeface="Times New Roman" panose="02020603050405020304" pitchFamily="18" charset="0"/>
            </a:endParaRPr>
          </a:p>
          <a:p>
            <a:pPr algn="ctr">
              <a:lnSpc>
                <a:spcPct val="120000"/>
              </a:lnSpc>
              <a:spcBef>
                <a:spcPts val="0"/>
              </a:spcBef>
            </a:pPr>
            <a:r>
              <a:rPr lang="lt-LT" sz="1800" i="1" dirty="0">
                <a:latin typeface="Times New Roman" panose="02020603050405020304" pitchFamily="18" charset="0"/>
                <a:cs typeface="Times New Roman" panose="02020603050405020304" pitchFamily="18" charset="0"/>
              </a:rPr>
              <a:t>Klyvis, klyvis,</a:t>
            </a:r>
          </a:p>
          <a:p>
            <a:pPr algn="ctr">
              <a:lnSpc>
                <a:spcPct val="120000"/>
              </a:lnSpc>
              <a:spcBef>
                <a:spcPts val="0"/>
              </a:spcBef>
            </a:pPr>
            <a:r>
              <a:rPr lang="lt-LT" sz="1800" i="1" dirty="0">
                <a:latin typeface="Times New Roman" panose="02020603050405020304" pitchFamily="18" charset="0"/>
                <a:cs typeface="Times New Roman" panose="02020603050405020304" pitchFamily="18" charset="0"/>
              </a:rPr>
              <a:t>Kas mane </a:t>
            </a:r>
            <a:r>
              <a:rPr lang="lt-LT" sz="1800" i="1" dirty="0" err="1">
                <a:latin typeface="Times New Roman" panose="02020603050405020304" pitchFamily="18" charset="0"/>
                <a:cs typeface="Times New Roman" panose="02020603050405020304" pitchFamily="18" charset="0"/>
              </a:rPr>
              <a:t>padyvys</a:t>
            </a:r>
            <a:r>
              <a:rPr lang="lt-LT" sz="1800" i="1" dirty="0">
                <a:latin typeface="Times New Roman" panose="02020603050405020304" pitchFamily="18" charset="0"/>
                <a:cs typeface="Times New Roman" panose="02020603050405020304" pitchFamily="18" charset="0"/>
              </a:rPr>
              <a:t>?</a:t>
            </a:r>
          </a:p>
          <a:p>
            <a:pPr algn="ctr">
              <a:lnSpc>
                <a:spcPct val="120000"/>
              </a:lnSpc>
              <a:spcBef>
                <a:spcPts val="0"/>
              </a:spcBef>
            </a:pPr>
            <a:r>
              <a:rPr lang="lt-LT" sz="1800" i="1" dirty="0">
                <a:latin typeface="Times New Roman" panose="02020603050405020304" pitchFamily="18" charset="0"/>
                <a:cs typeface="Times New Roman" panose="02020603050405020304" pitchFamily="18" charset="0"/>
              </a:rPr>
              <a:t>Kiaušinėlius dėsiu,</a:t>
            </a:r>
          </a:p>
          <a:p>
            <a:pPr algn="ctr">
              <a:lnSpc>
                <a:spcPct val="120000"/>
              </a:lnSpc>
              <a:spcBef>
                <a:spcPts val="0"/>
              </a:spcBef>
            </a:pPr>
            <a:r>
              <a:rPr lang="lt-LT" sz="1800" i="1" dirty="0">
                <a:latin typeface="Times New Roman" panose="02020603050405020304" pitchFamily="18" charset="0"/>
                <a:cs typeface="Times New Roman" panose="02020603050405020304" pitchFamily="18" charset="0"/>
              </a:rPr>
              <a:t>Vaikelius perėsiu.</a:t>
            </a:r>
          </a:p>
          <a:p>
            <a:pPr algn="ctr">
              <a:lnSpc>
                <a:spcPct val="120000"/>
              </a:lnSpc>
              <a:spcBef>
                <a:spcPts val="0"/>
              </a:spcBef>
            </a:pPr>
            <a:r>
              <a:rPr lang="lt-LT" sz="1800" i="1" dirty="0">
                <a:latin typeface="Times New Roman" panose="02020603050405020304" pitchFamily="18" charset="0"/>
                <a:cs typeface="Times New Roman" panose="02020603050405020304" pitchFamily="18" charset="0"/>
              </a:rPr>
              <a:t>Kiaušinėliai taškuoti,</a:t>
            </a:r>
          </a:p>
          <a:p>
            <a:pPr algn="ctr">
              <a:lnSpc>
                <a:spcPct val="120000"/>
              </a:lnSpc>
              <a:spcBef>
                <a:spcPts val="0"/>
              </a:spcBef>
            </a:pPr>
            <a:r>
              <a:rPr lang="lt-LT" sz="1800" i="1" dirty="0">
                <a:latin typeface="Times New Roman" panose="02020603050405020304" pitchFamily="18" charset="0"/>
                <a:cs typeface="Times New Roman" panose="02020603050405020304" pitchFamily="18" charset="0"/>
              </a:rPr>
              <a:t>Vaikeliai kuoduoti.</a:t>
            </a:r>
          </a:p>
          <a:p>
            <a:endParaRPr lang="lt-LT" sz="1800" dirty="0">
              <a:latin typeface="Times New Roman" panose="02020603050405020304" pitchFamily="18" charset="0"/>
              <a:cs typeface="Times New Roman" panose="02020603050405020304" pitchFamily="18" charset="0"/>
            </a:endParaRPr>
          </a:p>
          <a:p>
            <a:endParaRPr lang="lt-LT" sz="1800" dirty="0">
              <a:latin typeface="Times New Roman" panose="02020603050405020304" pitchFamily="18" charset="0"/>
              <a:cs typeface="Times New Roman" panose="02020603050405020304" pitchFamily="18" charset="0"/>
            </a:endParaRPr>
          </a:p>
        </p:txBody>
      </p:sp>
      <p:pic>
        <p:nvPicPr>
          <p:cNvPr id="1026" name="Picture 2" descr="Pempė (Vanellus vanellus)">
            <a:extLst>
              <a:ext uri="{FF2B5EF4-FFF2-40B4-BE49-F238E27FC236}">
                <a16:creationId xmlns:a16="http://schemas.microsoft.com/office/drawing/2014/main" id="{F9A143C4-4AF5-4CA5-B7DD-98EF0E412B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74540" y="1516009"/>
            <a:ext cx="5097043" cy="3411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6220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371E877-860C-4971-987E-0C0FE48721DF}"/>
              </a:ext>
            </a:extLst>
          </p:cNvPr>
          <p:cNvSpPr>
            <a:spLocks noGrp="1"/>
          </p:cNvSpPr>
          <p:nvPr>
            <p:ph type="title"/>
          </p:nvPr>
        </p:nvSpPr>
        <p:spPr>
          <a:xfrm>
            <a:off x="2589212" y="135369"/>
            <a:ext cx="3505199" cy="716887"/>
          </a:xfrm>
        </p:spPr>
        <p:txBody>
          <a:bodyPr>
            <a:normAutofit/>
          </a:bodyPr>
          <a:lstStyle/>
          <a:p>
            <a:pPr algn="ctr"/>
            <a:r>
              <a:rPr lang="lt-LT" sz="3600" b="1" dirty="0">
                <a:latin typeface="Times New Roman" panose="02020603050405020304" pitchFamily="18" charset="0"/>
                <a:cs typeface="Times New Roman" panose="02020603050405020304" pitchFamily="18" charset="0"/>
              </a:rPr>
              <a:t>VIEVERSYS</a:t>
            </a:r>
          </a:p>
        </p:txBody>
      </p:sp>
      <p:pic>
        <p:nvPicPr>
          <p:cNvPr id="5" name="Turinio vietos rezervavimo ženklas 4">
            <a:extLst>
              <a:ext uri="{FF2B5EF4-FFF2-40B4-BE49-F238E27FC236}">
                <a16:creationId xmlns:a16="http://schemas.microsoft.com/office/drawing/2014/main" id="{33864305-EF26-4764-BC75-B42EFD337162}"/>
              </a:ext>
            </a:extLst>
          </p:cNvPr>
          <p:cNvPicPr>
            <a:picLocks noGrp="1" noChangeAspect="1"/>
          </p:cNvPicPr>
          <p:nvPr>
            <p:ph idx="1"/>
          </p:nvPr>
        </p:nvPicPr>
        <p:blipFill>
          <a:blip r:embed="rId2"/>
          <a:stretch>
            <a:fillRect/>
          </a:stretch>
        </p:blipFill>
        <p:spPr>
          <a:xfrm>
            <a:off x="6887763" y="1598613"/>
            <a:ext cx="5103608" cy="3402405"/>
          </a:xfrm>
          <a:prstGeom prst="rect">
            <a:avLst/>
          </a:prstGeom>
        </p:spPr>
      </p:pic>
      <p:sp>
        <p:nvSpPr>
          <p:cNvPr id="4" name="Teksto vietos rezervavimo ženklas 3">
            <a:extLst>
              <a:ext uri="{FF2B5EF4-FFF2-40B4-BE49-F238E27FC236}">
                <a16:creationId xmlns:a16="http://schemas.microsoft.com/office/drawing/2014/main" id="{953F68B9-B664-409C-9E53-00D53F5DC4A5}"/>
              </a:ext>
            </a:extLst>
          </p:cNvPr>
          <p:cNvSpPr>
            <a:spLocks noGrp="1"/>
          </p:cNvSpPr>
          <p:nvPr>
            <p:ph type="body" sz="half" idx="2"/>
          </p:nvPr>
        </p:nvSpPr>
        <p:spPr>
          <a:xfrm>
            <a:off x="2352583" y="1207362"/>
            <a:ext cx="4535179" cy="5202315"/>
          </a:xfrm>
        </p:spPr>
        <p:txBody>
          <a:bodyPr>
            <a:normAutofit/>
          </a:bodyPr>
          <a:lstStyle/>
          <a:p>
            <a:r>
              <a:rPr lang="lt-LT" sz="1600" dirty="0">
                <a:latin typeface="Times New Roman" panose="02020603050405020304" pitchFamily="18" charset="0"/>
                <a:cs typeface="Times New Roman" panose="02020603050405020304" pitchFamily="18" charset="0"/>
              </a:rPr>
              <a:t>Dirvinis vieversys šiek tiek didesnis už žvirblį. Patino ir patelės kūno viršutinė pusė pilkai rusva, galva ir nugara išmarginta tamsiomis išilginėmis dėmelėmis. Kūno apačia balsva, pagurklyje ir kūno šonuose yra juodi taškeliai. </a:t>
            </a:r>
          </a:p>
          <a:p>
            <a:r>
              <a:rPr lang="lt-LT" sz="1600" dirty="0">
                <a:latin typeface="Times New Roman" panose="02020603050405020304" pitchFamily="18" charset="0"/>
                <a:cs typeface="Times New Roman" panose="02020603050405020304" pitchFamily="18" charset="0"/>
              </a:rPr>
              <a:t>Gyvena pievose, dirvonuose, dykvietėse bei dirbamuosiuose plotuose. Į Lietuvą atskrenda kovą-balandį, išskrenda rugsėjį-spalį. Lizdą suka iš sausų žolių stiebelių, šaknelių ar smulkių lapelių gilioje duobutėje ir gerai paslepia po žolių kuokšteliu. Deda 3-6 pilkai žalsvus su nedidelėmis tamsesnėmis dėmelėmis kiaušinius. </a:t>
            </a:r>
          </a:p>
          <a:p>
            <a:endParaRPr lang="lt-LT" dirty="0">
              <a:latin typeface="Times New Roman" panose="02020603050405020304" pitchFamily="18" charset="0"/>
              <a:cs typeface="Times New Roman" panose="02020603050405020304" pitchFamily="18" charset="0"/>
            </a:endParaRPr>
          </a:p>
          <a:p>
            <a:pPr algn="ctr">
              <a:lnSpc>
                <a:spcPct val="110000"/>
              </a:lnSpc>
              <a:spcBef>
                <a:spcPts val="0"/>
              </a:spcBef>
            </a:pPr>
            <a:r>
              <a:rPr lang="lt-LT" sz="1600" i="1" dirty="0">
                <a:latin typeface="Times New Roman" panose="02020603050405020304" pitchFamily="18" charset="0"/>
                <a:cs typeface="Times New Roman" panose="02020603050405020304" pitchFamily="18" charset="0"/>
              </a:rPr>
              <a:t>Čyru vyru, pavasaris,</a:t>
            </a:r>
          </a:p>
          <a:p>
            <a:pPr algn="ctr">
              <a:lnSpc>
                <a:spcPct val="110000"/>
              </a:lnSpc>
              <a:spcBef>
                <a:spcPts val="0"/>
              </a:spcBef>
            </a:pPr>
            <a:r>
              <a:rPr lang="lt-LT" sz="1600" i="1" dirty="0">
                <a:latin typeface="Times New Roman" panose="02020603050405020304" pitchFamily="18" charset="0"/>
                <a:cs typeface="Times New Roman" panose="02020603050405020304" pitchFamily="18" charset="0"/>
              </a:rPr>
              <a:t>Palikau vaikelius nelesintus.</a:t>
            </a:r>
          </a:p>
          <a:p>
            <a:pPr algn="ctr">
              <a:lnSpc>
                <a:spcPct val="110000"/>
              </a:lnSpc>
              <a:spcBef>
                <a:spcPts val="0"/>
              </a:spcBef>
            </a:pPr>
            <a:r>
              <a:rPr lang="lt-LT" sz="1600" i="1" dirty="0">
                <a:latin typeface="Times New Roman" panose="02020603050405020304" pitchFamily="18" charset="0"/>
                <a:cs typeface="Times New Roman" panose="02020603050405020304" pitchFamily="18" charset="0"/>
              </a:rPr>
              <a:t>Parlėksiu – palesinsiu,</a:t>
            </a:r>
          </a:p>
          <a:p>
            <a:pPr algn="ctr">
              <a:lnSpc>
                <a:spcPct val="110000"/>
              </a:lnSpc>
              <a:spcBef>
                <a:spcPts val="0"/>
              </a:spcBef>
            </a:pPr>
            <a:r>
              <a:rPr lang="lt-LT" sz="1600" i="1" dirty="0">
                <a:latin typeface="Times New Roman" panose="02020603050405020304" pitchFamily="18" charset="0"/>
                <a:cs typeface="Times New Roman" panose="02020603050405020304" pitchFamily="18" charset="0"/>
              </a:rPr>
              <a:t>Prakirsiu ledelį – pagirdysiu.</a:t>
            </a:r>
          </a:p>
          <a:p>
            <a:pPr algn="ctr">
              <a:lnSpc>
                <a:spcPct val="110000"/>
              </a:lnSpc>
              <a:spcBef>
                <a:spcPts val="0"/>
              </a:spcBef>
            </a:pPr>
            <a:r>
              <a:rPr lang="lt-LT" sz="1600" i="1" dirty="0">
                <a:latin typeface="Times New Roman" panose="02020603050405020304" pitchFamily="18" charset="0"/>
                <a:cs typeface="Times New Roman" panose="02020603050405020304" pitchFamily="18" charset="0"/>
              </a:rPr>
              <a:t>Žaliu </a:t>
            </a:r>
            <a:r>
              <a:rPr lang="lt-LT" sz="1600" i="1" dirty="0" err="1">
                <a:latin typeface="Times New Roman" panose="02020603050405020304" pitchFamily="18" charset="0"/>
                <a:cs typeface="Times New Roman" panose="02020603050405020304" pitchFamily="18" charset="0"/>
              </a:rPr>
              <a:t>vandenėliu</a:t>
            </a:r>
            <a:r>
              <a:rPr lang="lt-LT" sz="1600" i="1" dirty="0">
                <a:latin typeface="Times New Roman" panose="02020603050405020304" pitchFamily="18" charset="0"/>
                <a:cs typeface="Times New Roman" panose="02020603050405020304" pitchFamily="18" charset="0"/>
              </a:rPr>
              <a:t> pagirdysiu</a:t>
            </a:r>
          </a:p>
          <a:p>
            <a:pPr algn="ctr">
              <a:lnSpc>
                <a:spcPct val="110000"/>
              </a:lnSpc>
              <a:spcBef>
                <a:spcPts val="0"/>
              </a:spcBef>
            </a:pPr>
            <a:r>
              <a:rPr lang="lt-LT" sz="1600" i="1" dirty="0">
                <a:latin typeface="Times New Roman" panose="02020603050405020304" pitchFamily="18" charset="0"/>
                <a:cs typeface="Times New Roman" panose="02020603050405020304" pitchFamily="18" charset="0"/>
              </a:rPr>
              <a:t>Ir vėl išlėksiu.</a:t>
            </a:r>
          </a:p>
        </p:txBody>
      </p:sp>
    </p:spTree>
    <p:extLst>
      <p:ext uri="{BB962C8B-B14F-4D97-AF65-F5344CB8AC3E}">
        <p14:creationId xmlns:p14="http://schemas.microsoft.com/office/powerpoint/2010/main" val="2595510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AB2DDA9-97E2-4B52-8ADE-BBA4B7591B40}"/>
              </a:ext>
            </a:extLst>
          </p:cNvPr>
          <p:cNvSpPr>
            <a:spLocks noGrp="1"/>
          </p:cNvSpPr>
          <p:nvPr>
            <p:ph type="title"/>
          </p:nvPr>
        </p:nvSpPr>
        <p:spPr>
          <a:xfrm>
            <a:off x="2589212" y="150920"/>
            <a:ext cx="3505199" cy="623410"/>
          </a:xfrm>
        </p:spPr>
        <p:txBody>
          <a:bodyPr>
            <a:normAutofit fontScale="90000"/>
          </a:bodyPr>
          <a:lstStyle/>
          <a:p>
            <a:pPr algn="ctr"/>
            <a:r>
              <a:rPr lang="lt-LT" sz="3600" b="1" dirty="0">
                <a:latin typeface="Times New Roman" panose="02020603050405020304" pitchFamily="18" charset="0"/>
                <a:cs typeface="Times New Roman" panose="02020603050405020304" pitchFamily="18" charset="0"/>
              </a:rPr>
              <a:t>VARNĖNAS</a:t>
            </a:r>
          </a:p>
        </p:txBody>
      </p:sp>
      <p:pic>
        <p:nvPicPr>
          <p:cNvPr id="5" name="Turinio vietos rezervavimo ženklas 4">
            <a:extLst>
              <a:ext uri="{FF2B5EF4-FFF2-40B4-BE49-F238E27FC236}">
                <a16:creationId xmlns:a16="http://schemas.microsoft.com/office/drawing/2014/main" id="{48478ECF-F3C8-4B80-84C6-B7391B3A3DD4}"/>
              </a:ext>
            </a:extLst>
          </p:cNvPr>
          <p:cNvPicPr>
            <a:picLocks noGrp="1" noChangeAspect="1"/>
          </p:cNvPicPr>
          <p:nvPr>
            <p:ph idx="1"/>
          </p:nvPr>
        </p:nvPicPr>
        <p:blipFill>
          <a:blip r:embed="rId2"/>
          <a:stretch>
            <a:fillRect/>
          </a:stretch>
        </p:blipFill>
        <p:spPr>
          <a:xfrm>
            <a:off x="7455933" y="1342894"/>
            <a:ext cx="4493411" cy="3779074"/>
          </a:xfrm>
          <a:prstGeom prst="rect">
            <a:avLst/>
          </a:prstGeom>
        </p:spPr>
      </p:pic>
      <p:sp>
        <p:nvSpPr>
          <p:cNvPr id="4" name="Teksto vietos rezervavimo ženklas 3">
            <a:extLst>
              <a:ext uri="{FF2B5EF4-FFF2-40B4-BE49-F238E27FC236}">
                <a16:creationId xmlns:a16="http://schemas.microsoft.com/office/drawing/2014/main" id="{59AE0A9C-EA95-4600-B153-C031D5CBA0A8}"/>
              </a:ext>
            </a:extLst>
          </p:cNvPr>
          <p:cNvSpPr>
            <a:spLocks noGrp="1"/>
          </p:cNvSpPr>
          <p:nvPr>
            <p:ph type="body" sz="half" idx="2"/>
          </p:nvPr>
        </p:nvSpPr>
        <p:spPr>
          <a:xfrm>
            <a:off x="2317072" y="1065320"/>
            <a:ext cx="5069149" cy="5450890"/>
          </a:xfrm>
        </p:spPr>
        <p:txBody>
          <a:bodyPr>
            <a:normAutofit/>
          </a:bodyPr>
          <a:lstStyle/>
          <a:p>
            <a:r>
              <a:rPr lang="lt-LT" sz="1600" dirty="0">
                <a:latin typeface="Times New Roman" panose="02020603050405020304" pitchFamily="18" charset="0"/>
                <a:cs typeface="Times New Roman" panose="02020603050405020304" pitchFamily="18" charset="0"/>
              </a:rPr>
              <a:t>Patinas juodas, ryškaus metalo žvilgesio. Sparnai ir uodega rusvi. Snapas geltonas. Kojos rusvos. Patelė ne tokių ryškių spalvų, snapas gelsvas. Rudenį patino ir patelės kūno apatinė pusė išmarginta didokomis baltomis dėmėmis, viršutinė rusvais taškais. </a:t>
            </a:r>
          </a:p>
          <a:p>
            <a:r>
              <a:rPr lang="lt-LT" sz="1600" dirty="0">
                <a:latin typeface="Times New Roman" panose="02020603050405020304" pitchFamily="18" charset="0"/>
                <a:cs typeface="Times New Roman" panose="02020603050405020304" pitchFamily="18" charset="0"/>
              </a:rPr>
              <a:t>Pavasarį pasirodo kovo mėn. Gyvena gyvenvietėse, pamiškėse, soduose. Laikosi šalia žmogaus. Atšilus orui rytais ir vakarais grupelėmis čiulba medžių viršūnėse, ant inkilų, antenų, stulpų. Aktyviausiai čiulba patinai, garsas primena plakimą. Lizdą krauna inkiluose, uoksuose. Jį iškloja šiaudais, žolėmis, samanomis ir plunksnomis. </a:t>
            </a:r>
          </a:p>
          <a:p>
            <a:r>
              <a:rPr lang="lt-LT" sz="1600" dirty="0">
                <a:latin typeface="Times New Roman" panose="02020603050405020304" pitchFamily="18" charset="0"/>
                <a:cs typeface="Times New Roman" panose="02020603050405020304" pitchFamily="18" charset="0"/>
              </a:rPr>
              <a:t>Minta įvairiais bestuburiais (vabzdžiais, sliekais, moliuskais), vasaros gale, rudenį nulesa uogas, obuolius.</a:t>
            </a:r>
          </a:p>
          <a:p>
            <a:endParaRPr lang="lt-LT" dirty="0"/>
          </a:p>
          <a:p>
            <a:pPr algn="ctr"/>
            <a:r>
              <a:rPr lang="lt-LT" sz="1600" i="1" dirty="0" err="1">
                <a:latin typeface="Times New Roman" panose="02020603050405020304" pitchFamily="18" charset="0"/>
                <a:cs typeface="Times New Roman" panose="02020603050405020304" pitchFamily="18" charset="0"/>
              </a:rPr>
              <a:t>Šiu</a:t>
            </a:r>
            <a:r>
              <a:rPr lang="lt-LT" sz="1600" i="1" dirty="0">
                <a:latin typeface="Times New Roman" panose="02020603050405020304" pitchFamily="18" charset="0"/>
                <a:cs typeface="Times New Roman" panose="02020603050405020304" pitchFamily="18" charset="0"/>
              </a:rPr>
              <a:t>-gint, </a:t>
            </a:r>
            <a:r>
              <a:rPr lang="lt-LT" sz="1600" i="1" dirty="0" err="1">
                <a:latin typeface="Times New Roman" panose="02020603050405020304" pitchFamily="18" charset="0"/>
                <a:cs typeface="Times New Roman" panose="02020603050405020304" pitchFamily="18" charset="0"/>
              </a:rPr>
              <a:t>šiu</a:t>
            </a:r>
            <a:r>
              <a:rPr lang="lt-LT" sz="1600" i="1" dirty="0">
                <a:latin typeface="Times New Roman" panose="02020603050405020304" pitchFamily="18" charset="0"/>
                <a:cs typeface="Times New Roman" panose="02020603050405020304" pitchFamily="18" charset="0"/>
              </a:rPr>
              <a:t>-gint, </a:t>
            </a:r>
            <a:r>
              <a:rPr lang="lt-LT" sz="1600" i="1" dirty="0" err="1">
                <a:latin typeface="Times New Roman" panose="02020603050405020304" pitchFamily="18" charset="0"/>
                <a:cs typeface="Times New Roman" panose="02020603050405020304" pitchFamily="18" charset="0"/>
              </a:rPr>
              <a:t>šiu</a:t>
            </a:r>
            <a:r>
              <a:rPr lang="lt-LT" sz="1600" i="1" dirty="0">
                <a:latin typeface="Times New Roman" panose="02020603050405020304" pitchFamily="18" charset="0"/>
                <a:cs typeface="Times New Roman" panose="02020603050405020304" pitchFamily="18" charset="0"/>
              </a:rPr>
              <a:t>-gint!</a:t>
            </a:r>
          </a:p>
        </p:txBody>
      </p:sp>
    </p:spTree>
    <p:extLst>
      <p:ext uri="{BB962C8B-B14F-4D97-AF65-F5344CB8AC3E}">
        <p14:creationId xmlns:p14="http://schemas.microsoft.com/office/powerpoint/2010/main" val="3938962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13F0871-543C-4BD5-BC48-320FBC1CB6E7}"/>
              </a:ext>
            </a:extLst>
          </p:cNvPr>
          <p:cNvSpPr>
            <a:spLocks noGrp="1"/>
          </p:cNvSpPr>
          <p:nvPr>
            <p:ph type="title"/>
          </p:nvPr>
        </p:nvSpPr>
        <p:spPr>
          <a:xfrm>
            <a:off x="2077375" y="167806"/>
            <a:ext cx="10031767" cy="773227"/>
          </a:xfrm>
        </p:spPr>
        <p:txBody>
          <a:bodyPr>
            <a:normAutofit/>
          </a:bodyPr>
          <a:lstStyle/>
          <a:p>
            <a:r>
              <a:rPr lang="lt-LT" sz="3200" b="1" dirty="0">
                <a:latin typeface="Times New Roman" panose="02020603050405020304" pitchFamily="18" charset="0"/>
                <a:cs typeface="Times New Roman" panose="02020603050405020304" pitchFamily="18" charset="0"/>
              </a:rPr>
              <a:t>MENINĖ UŽDUOTIS – „POPIERINIS PAUKŠTELIS“</a:t>
            </a:r>
          </a:p>
        </p:txBody>
      </p:sp>
      <p:sp>
        <p:nvSpPr>
          <p:cNvPr id="3" name="Teksto vietos rezervavimo ženklas 2">
            <a:extLst>
              <a:ext uri="{FF2B5EF4-FFF2-40B4-BE49-F238E27FC236}">
                <a16:creationId xmlns:a16="http://schemas.microsoft.com/office/drawing/2014/main" id="{6A2545D1-7FE6-4C97-AE28-C10F501DA1F3}"/>
              </a:ext>
            </a:extLst>
          </p:cNvPr>
          <p:cNvSpPr>
            <a:spLocks noGrp="1"/>
          </p:cNvSpPr>
          <p:nvPr>
            <p:ph type="body" idx="1"/>
          </p:nvPr>
        </p:nvSpPr>
        <p:spPr>
          <a:xfrm>
            <a:off x="1898712" y="1020931"/>
            <a:ext cx="10139407" cy="4944863"/>
          </a:xfrm>
        </p:spPr>
        <p:txBody>
          <a:bodyPr>
            <a:normAutofit/>
          </a:bodyPr>
          <a:lstStyle/>
          <a:p>
            <a:r>
              <a:rPr lang="lt-LT" b="1" dirty="0">
                <a:latin typeface="Times New Roman" panose="02020603050405020304" pitchFamily="18" charset="0"/>
                <a:cs typeface="Times New Roman" panose="02020603050405020304" pitchFamily="18" charset="0"/>
              </a:rPr>
              <a:t>Jums reikės:</a:t>
            </a:r>
          </a:p>
          <a:p>
            <a:pPr marL="342900" indent="-34290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Spalvoto popieriaus;</a:t>
            </a:r>
          </a:p>
          <a:p>
            <a:pPr marL="342900" indent="-34290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Žirklių</a:t>
            </a:r>
          </a:p>
          <a:p>
            <a:pPr marL="342900" indent="-34290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Klijų</a:t>
            </a:r>
          </a:p>
          <a:p>
            <a:r>
              <a:rPr lang="lt-LT" b="1" dirty="0">
                <a:latin typeface="Times New Roman" panose="02020603050405020304" pitchFamily="18" charset="0"/>
                <a:cs typeface="Times New Roman" panose="02020603050405020304" pitchFamily="18" charset="0"/>
              </a:rPr>
              <a:t>Eiga:</a:t>
            </a:r>
          </a:p>
          <a:p>
            <a:pPr marL="342900" indent="-34290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Iš spalvoto popieriaus vaikas išsikerpa geometrines figūras (tėveliai gali jas nupiešti/apibrėžti ant popieriaus): 1 didesnį apskritimą (galva), 1 ovalą (kūnelis), 2 didesnius trikampius (sparnai), 1 mažesnį trikampį (snapas), 2 stačiakampius (kojos).</a:t>
            </a:r>
          </a:p>
          <a:p>
            <a:pPr marL="342900" indent="-34290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Vaikas figūras klijuoja padarydamas paukštelio kūną, sparnus, snapą, kojas.</a:t>
            </a:r>
          </a:p>
          <a:p>
            <a:pPr marL="342900" indent="-342900">
              <a:buFont typeface="Arial" panose="020B0604020202020204" pitchFamily="34" charset="0"/>
              <a:buChar char="•"/>
            </a:pPr>
            <a:r>
              <a:rPr lang="lt-LT" dirty="0">
                <a:latin typeface="Times New Roman" panose="02020603050405020304" pitchFamily="18" charset="0"/>
                <a:cs typeface="Times New Roman" panose="02020603050405020304" pitchFamily="18" charset="0"/>
              </a:rPr>
              <a:t>Gali nupiešti plunksnas, akis...</a:t>
            </a:r>
          </a:p>
          <a:p>
            <a:endParaRPr lang="lt-LT" dirty="0">
              <a:latin typeface="Times New Roman" panose="02020603050405020304" pitchFamily="18" charset="0"/>
              <a:cs typeface="Times New Roman" panose="02020603050405020304" pitchFamily="18" charset="0"/>
            </a:endParaRPr>
          </a:p>
        </p:txBody>
      </p:sp>
      <p:pic>
        <p:nvPicPr>
          <p:cNvPr id="4" name="Paveikslėlis 3">
            <a:extLst>
              <a:ext uri="{FF2B5EF4-FFF2-40B4-BE49-F238E27FC236}">
                <a16:creationId xmlns:a16="http://schemas.microsoft.com/office/drawing/2014/main" id="{B52B40F3-0969-457C-8CAF-7ACE9D114FFF}"/>
              </a:ext>
            </a:extLst>
          </p:cNvPr>
          <p:cNvPicPr>
            <a:picLocks noChangeAspect="1"/>
          </p:cNvPicPr>
          <p:nvPr/>
        </p:nvPicPr>
        <p:blipFill>
          <a:blip r:embed="rId2"/>
          <a:stretch>
            <a:fillRect/>
          </a:stretch>
        </p:blipFill>
        <p:spPr>
          <a:xfrm>
            <a:off x="5948039" y="4717493"/>
            <a:ext cx="2814221" cy="1901798"/>
          </a:xfrm>
          <a:prstGeom prst="rect">
            <a:avLst/>
          </a:prstGeom>
        </p:spPr>
      </p:pic>
      <p:pic>
        <p:nvPicPr>
          <p:cNvPr id="5" name="Paveikslėlis 4">
            <a:extLst>
              <a:ext uri="{FF2B5EF4-FFF2-40B4-BE49-F238E27FC236}">
                <a16:creationId xmlns:a16="http://schemas.microsoft.com/office/drawing/2014/main" id="{29EE6324-DE05-4F0E-A953-B813B3EEE8C0}"/>
              </a:ext>
            </a:extLst>
          </p:cNvPr>
          <p:cNvPicPr>
            <a:picLocks noChangeAspect="1"/>
          </p:cNvPicPr>
          <p:nvPr/>
        </p:nvPicPr>
        <p:blipFill>
          <a:blip r:embed="rId3"/>
          <a:stretch>
            <a:fillRect/>
          </a:stretch>
        </p:blipFill>
        <p:spPr>
          <a:xfrm>
            <a:off x="8954793" y="4717493"/>
            <a:ext cx="2885243" cy="1921617"/>
          </a:xfrm>
          <a:prstGeom prst="rect">
            <a:avLst/>
          </a:prstGeom>
        </p:spPr>
      </p:pic>
    </p:spTree>
    <p:extLst>
      <p:ext uri="{BB962C8B-B14F-4D97-AF65-F5344CB8AC3E}">
        <p14:creationId xmlns:p14="http://schemas.microsoft.com/office/powerpoint/2010/main" val="3112304831"/>
      </p:ext>
    </p:extLst>
  </p:cSld>
  <p:clrMapOvr>
    <a:masterClrMapping/>
  </p:clrMapOvr>
</p:sld>
</file>

<file path=ppt/theme/theme1.xml><?xml version="1.0" encoding="utf-8"?>
<a:theme xmlns:a="http://schemas.openxmlformats.org/drawingml/2006/main" name="Šnabždesys">
  <a:themeElements>
    <a:clrScheme name="Šnabždesys">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Šnabždesys">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Šnabždesys">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548</TotalTime>
  <Words>1559</Words>
  <Application>Microsoft Office PowerPoint</Application>
  <PresentationFormat>Plačiaekranė</PresentationFormat>
  <Paragraphs>151</Paragraphs>
  <Slides>21</Slides>
  <Notes>0</Notes>
  <HiddenSlides>0</HiddenSlides>
  <MMClips>0</MMClips>
  <ScaleCrop>false</ScaleCrop>
  <HeadingPairs>
    <vt:vector size="6" baseType="variant">
      <vt:variant>
        <vt:lpstr>Naudojami šriftai</vt:lpstr>
      </vt:variant>
      <vt:variant>
        <vt:i4>5</vt:i4>
      </vt:variant>
      <vt:variant>
        <vt:lpstr>Tema</vt:lpstr>
      </vt:variant>
      <vt:variant>
        <vt:i4>1</vt:i4>
      </vt:variant>
      <vt:variant>
        <vt:lpstr>Skaidrių pavadinimai</vt:lpstr>
      </vt:variant>
      <vt:variant>
        <vt:i4>21</vt:i4>
      </vt:variant>
    </vt:vector>
  </HeadingPairs>
  <TitlesOfParts>
    <vt:vector size="27" baseType="lpstr">
      <vt:lpstr>Arial</vt:lpstr>
      <vt:lpstr>Century Gothic</vt:lpstr>
      <vt:lpstr>Times New Roman</vt:lpstr>
      <vt:lpstr>Wingdings</vt:lpstr>
      <vt:lpstr>Wingdings 3</vt:lpstr>
      <vt:lpstr>Šnabždesys</vt:lpstr>
      <vt:lpstr>VARNĖNO INKILE</vt:lpstr>
      <vt:lpstr>Savaitės uždaviniai: • atlikę UB užduotis, gebės įvardyti 2-3 pavasario požymius; • savarankiškai atlikę/žaisdami užduotėles gebės atpažinti 4-6 paukščius; • aptarus plakate pavaizduotą konfliktinę situaciją, gebės pasiūlyti bent 1 tinkamą konflikto sprendimo būdą; • metodinės, inovatyvios priemonės pagalba pakartos paukščio kūno dalis.  Sąvokos ir svarbūs žodžiai: pempė, varnėnas, vieversys, inkilas; ginčas, konfliktas. </vt:lpstr>
      <vt:lpstr>Rytinės mankštelės. Pajudėkime kartu  (jas vaikai moka, išmokys ir tėvelius)</vt:lpstr>
      <vt:lpstr>SAVAITĖS PLAKATAS</vt:lpstr>
      <vt:lpstr>PIRMADIENIS</vt:lpstr>
      <vt:lpstr>PEMPĖ</vt:lpstr>
      <vt:lpstr>VIEVERSYS</vt:lpstr>
      <vt:lpstr>VARNĖNAS</vt:lpstr>
      <vt:lpstr>MENINĖ UŽDUOTIS – „POPIERINIS PAUKŠTELIS“</vt:lpstr>
      <vt:lpstr>ANTRADIENIS</vt:lpstr>
      <vt:lpstr>GANDRAS</vt:lpstr>
      <vt:lpstr>GULBĖ</vt:lpstr>
      <vt:lpstr>ŽĄSIS</vt:lpstr>
      <vt:lpstr>TREČIADIENIS</vt:lpstr>
      <vt:lpstr>INKILĖLIAI</vt:lpstr>
      <vt:lpstr>KETVIRTADIENIS</vt:lpstr>
      <vt:lpstr>TEKSTO ANALIZĖ</vt:lpstr>
      <vt:lpstr>RAIDĖ Č</vt:lpstr>
      <vt:lpstr>RAIDĖ Č</vt:lpstr>
      <vt:lpstr>PENKTADIENIS (žinių įtvirtinimas)</vt:lpstr>
      <vt:lpstr>REFLEKSIJA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VARNĖNO INKILE</dc:title>
  <dc:creator>Karolis Karpis</dc:creator>
  <cp:lastModifiedBy>Karolis Karpis</cp:lastModifiedBy>
  <cp:revision>36</cp:revision>
  <dcterms:created xsi:type="dcterms:W3CDTF">2020-03-22T09:01:40Z</dcterms:created>
  <dcterms:modified xsi:type="dcterms:W3CDTF">2020-03-23T10:04:09Z</dcterms:modified>
</cp:coreProperties>
</file>