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273" r:id="rId3"/>
    <p:sldId id="270" r:id="rId4"/>
    <p:sldId id="274" r:id="rId5"/>
    <p:sldId id="262" r:id="rId6"/>
    <p:sldId id="272" r:id="rId7"/>
    <p:sldId id="276" r:id="rId8"/>
    <p:sldId id="271" r:id="rId9"/>
    <p:sldId id="258" r:id="rId10"/>
    <p:sldId id="278" r:id="rId11"/>
    <p:sldId id="277" r:id="rId12"/>
    <p:sldId id="281" r:id="rId13"/>
    <p:sldId id="282" r:id="rId14"/>
    <p:sldId id="293" r:id="rId15"/>
    <p:sldId id="296" r:id="rId16"/>
    <p:sldId id="286" r:id="rId17"/>
    <p:sldId id="294" r:id="rId18"/>
    <p:sldId id="290" r:id="rId19"/>
    <p:sldId id="291" r:id="rId20"/>
    <p:sldId id="292" r:id="rId21"/>
    <p:sldId id="289"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3/25/2020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3/25/2020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3/25/2020</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3/25/2020</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3/25/2020</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3/25/2020</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3/25/2020</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creativecommons.org/licenses/by-sa/3.0/" TargetMode="External"/><Relationship Id="rId5" Type="http://schemas.openxmlformats.org/officeDocument/2006/relationships/hyperlink" Target="https://en.m.wikipedia.org/wiki/Song-bird" TargetMode="Externa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4uVSawBtV4k&amp;feature=youtu.be/" TargetMode="External"/><Relationship Id="rId7" Type="http://schemas.openxmlformats.org/officeDocument/2006/relationships/image" Target="../media/image25.png"/><Relationship Id="rId2" Type="http://schemas.openxmlformats.org/officeDocument/2006/relationships/hyperlink" Target="https://www.youtube.com/watch?v=i_HqmyZbwBE"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1.png"/><Relationship Id="rId3" Type="http://schemas.microsoft.com/office/2007/relationships/media" Target="../media/media6.m4a"/><Relationship Id="rId7" Type="http://schemas.openxmlformats.org/officeDocument/2006/relationships/slideLayout" Target="../slideLayouts/slideLayout11.xml"/><Relationship Id="rId12" Type="http://schemas.openxmlformats.org/officeDocument/2006/relationships/image" Target="../media/image3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11" Type="http://schemas.openxmlformats.org/officeDocument/2006/relationships/image" Target="../media/image29.png"/><Relationship Id="rId5" Type="http://schemas.microsoft.com/office/2007/relationships/media" Target="../media/media7.m4a"/><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media6.m4a"/><Relationship Id="rId9" Type="http://schemas.openxmlformats.org/officeDocument/2006/relationships/hyperlink" Target="https://www.youtube.com/watch?v=r2NybvkCRsk/" TargetMode="External"/><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hyperlink" Target="https://www.storyjumper.com/book/index/19845168/PIEVOS%20-BENDRIJA/" TargetMode="External"/><Relationship Id="rId2" Type="http://schemas.openxmlformats.org/officeDocument/2006/relationships/hyperlink" Target="https://www.youtube.com/watch?v=UjNbluDivgI/" TargetMode="Externa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toryjumper.com/book/read/33086396/SUD&#278;TIS-ATIMTIS-IKI10/" TargetMode="External"/><Relationship Id="rId2" Type="http://schemas.openxmlformats.org/officeDocument/2006/relationships/hyperlink" Target="http://jigsawpuzzles.online/1/easy.php?image=http://jigsawpuzzles.online/king-include/uploads/magpie-baby-bird-alone-5386560424.jpg" TargetMode="External"/><Relationship Id="rId1" Type="http://schemas.openxmlformats.org/officeDocument/2006/relationships/slideLayout" Target="../slideLayouts/slideLayout11.xml"/><Relationship Id="rId5" Type="http://schemas.openxmlformats.org/officeDocument/2006/relationships/hyperlink" Target="https://www.storyjumper.com/book/read/24792548/GEOMETRIN&#278;S-FIG&#362;ROS/" TargetMode="External"/><Relationship Id="rId4" Type="http://schemas.openxmlformats.org/officeDocument/2006/relationships/hyperlink" Target="https://www.storyjumper.com/book/read/37859926/PASKAI&#268;IUOKI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hyperlink" Target="http://www.first-school.ws/puzzlesonline/fairytales/ugly-duckling.htm" TargetMode="External"/><Relationship Id="rId2" Type="http://schemas.openxmlformats.org/officeDocument/2006/relationships/hyperlink" Target="https://www.youtube.com/watch?v=SNigsQ4Uf_0"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92463" y="446567"/>
            <a:ext cx="5181168" cy="5528931"/>
          </a:xfrm>
        </p:spPr>
        <p:txBody>
          <a:bodyPr anchor="t">
            <a:normAutofit/>
          </a:bodyPr>
          <a:lstStyle/>
          <a:p>
            <a:pPr algn="ctr"/>
            <a:r>
              <a:rPr lang="en-US" b="1" dirty="0" err="1"/>
              <a:t>Pavasaris</a:t>
            </a:r>
            <a:r>
              <a:rPr lang="en-US" b="1" dirty="0"/>
              <a:t> </a:t>
            </a:r>
            <a:r>
              <a:rPr lang="en-US" b="1" dirty="0" err="1"/>
              <a:t>kalba</a:t>
            </a:r>
            <a:r>
              <a:rPr lang="en-US" b="1" dirty="0"/>
              <a:t> </a:t>
            </a:r>
            <a:r>
              <a:rPr lang="en-US" b="1" dirty="0" err="1"/>
              <a:t>pauk</a:t>
            </a:r>
            <a:r>
              <a:rPr lang="lt-LT" b="1" dirty="0" err="1"/>
              <a:t>štelio</a:t>
            </a:r>
            <a:r>
              <a:rPr lang="lt-LT" b="1" dirty="0"/>
              <a:t> balsu</a:t>
            </a:r>
            <a:br>
              <a:rPr lang="lt-LT" sz="1200" b="1" dirty="0"/>
            </a:br>
            <a:br>
              <a:rPr lang="lt-LT" b="1" dirty="0"/>
            </a:br>
            <a:r>
              <a:rPr lang="lt-LT" sz="2800" b="1" dirty="0"/>
              <a:t>Kovo 30d. - Balandžio 3d.</a:t>
            </a:r>
            <a:endParaRPr lang="en-US" sz="2800" b="1" dirty="0"/>
          </a:p>
        </p:txBody>
      </p:sp>
      <p:sp>
        <p:nvSpPr>
          <p:cNvPr id="3" name="Subtitle 2"/>
          <p:cNvSpPr>
            <a:spLocks noGrp="1"/>
          </p:cNvSpPr>
          <p:nvPr>
            <p:ph type="subTitle" idx="1"/>
          </p:nvPr>
        </p:nvSpPr>
        <p:spPr>
          <a:xfrm>
            <a:off x="4286876" y="3733800"/>
            <a:ext cx="6858002" cy="1752600"/>
          </a:xfrm>
        </p:spPr>
        <p:txBody>
          <a:bodyPr/>
          <a:lstStyle/>
          <a:p>
            <a:r>
              <a:rPr lang="en-US" dirty="0"/>
              <a:t>Subtitle</a:t>
            </a:r>
          </a:p>
        </p:txBody>
      </p:sp>
      <p:pic>
        <p:nvPicPr>
          <p:cNvPr id="5" name="Picture 4" descr="A flock of birds sitting on a branch&#10;&#10;Description automatically generated">
            <a:extLst>
              <a:ext uri="{FF2B5EF4-FFF2-40B4-BE49-F238E27FC236}">
                <a16:creationId xmlns:a16="http://schemas.microsoft.com/office/drawing/2014/main" id="{9524EE76-CC88-4958-9BC8-20AF658DBD0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0"/>
            <a:ext cx="6892462" cy="6858000"/>
          </a:xfrm>
          <a:prstGeom prst="rect">
            <a:avLst/>
          </a:prstGeom>
        </p:spPr>
      </p:pic>
      <p:sp>
        <p:nvSpPr>
          <p:cNvPr id="6" name="TextBox 5">
            <a:extLst>
              <a:ext uri="{FF2B5EF4-FFF2-40B4-BE49-F238E27FC236}">
                <a16:creationId xmlns:a16="http://schemas.microsoft.com/office/drawing/2014/main" id="{4ADE5191-01CA-49EF-8ADE-82E1031CE753}"/>
              </a:ext>
            </a:extLst>
          </p:cNvPr>
          <p:cNvSpPr txBox="1"/>
          <p:nvPr/>
        </p:nvSpPr>
        <p:spPr>
          <a:xfrm>
            <a:off x="0" y="6858000"/>
            <a:ext cx="6892462" cy="230832"/>
          </a:xfrm>
          <a:prstGeom prst="rect">
            <a:avLst/>
          </a:prstGeom>
          <a:noFill/>
        </p:spPr>
        <p:txBody>
          <a:bodyPr wrap="square" rtlCol="0">
            <a:spAutoFit/>
          </a:bodyPr>
          <a:lstStyle/>
          <a:p>
            <a:r>
              <a:rPr lang="en-GB" sz="900">
                <a:hlinkClick r:id="rId5" tooltip="https://en.m.wikipedia.org/wiki/Song-bird"/>
              </a:rPr>
              <a:t>This Photo</a:t>
            </a:r>
            <a:r>
              <a:rPr lang="en-GB" sz="900"/>
              <a:t> by Unknown Author is licensed under </a:t>
            </a:r>
            <a:r>
              <a:rPr lang="en-GB" sz="900">
                <a:hlinkClick r:id="rId6" tooltip="https://creativecommons.org/licenses/by-sa/3.0/"/>
              </a:rPr>
              <a:t>CC BY-SA</a:t>
            </a:r>
            <a:endParaRPr lang="en-GB" sz="900"/>
          </a:p>
        </p:txBody>
      </p:sp>
      <p:pic>
        <p:nvPicPr>
          <p:cNvPr id="4" name="BALSAI">
            <a:hlinkClick r:id="" action="ppaction://media"/>
            <a:extLst>
              <a:ext uri="{FF2B5EF4-FFF2-40B4-BE49-F238E27FC236}">
                <a16:creationId xmlns:a16="http://schemas.microsoft.com/office/drawing/2014/main" id="{FEAC0AED-D525-415C-96A5-802A184785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81653" y="4766853"/>
            <a:ext cx="487363" cy="487363"/>
          </a:xfrm>
          <a:prstGeom prst="rect">
            <a:avLst/>
          </a:prstGeom>
        </p:spPr>
      </p:pic>
      <p:sp>
        <p:nvSpPr>
          <p:cNvPr id="7" name="TextBox 6">
            <a:extLst>
              <a:ext uri="{FF2B5EF4-FFF2-40B4-BE49-F238E27FC236}">
                <a16:creationId xmlns:a16="http://schemas.microsoft.com/office/drawing/2014/main" id="{A8E0ADFD-4342-452F-A548-C520E31F4C01}"/>
              </a:ext>
            </a:extLst>
          </p:cNvPr>
          <p:cNvSpPr txBox="1"/>
          <p:nvPr/>
        </p:nvSpPr>
        <p:spPr>
          <a:xfrm>
            <a:off x="8952900" y="4902812"/>
            <a:ext cx="849913" cy="215444"/>
          </a:xfrm>
          <a:prstGeom prst="rect">
            <a:avLst/>
          </a:prstGeom>
          <a:noFill/>
        </p:spPr>
        <p:txBody>
          <a:bodyPr wrap="none" rtlCol="0">
            <a:spAutoFit/>
          </a:bodyPr>
          <a:lstStyle/>
          <a:p>
            <a:r>
              <a:rPr lang="lt-LT" sz="800" b="1" dirty="0">
                <a:solidFill>
                  <a:schemeClr val="accent3"/>
                </a:solidFill>
              </a:rPr>
              <a:t>PAKLAUSYK</a:t>
            </a:r>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1"/>
            <a:ext cx="10058402" cy="618478"/>
          </a:xfrm>
        </p:spPr>
        <p:txBody>
          <a:bodyPr/>
          <a:lstStyle/>
          <a:p>
            <a:pPr algn="ctr"/>
            <a:r>
              <a:rPr lang="lt-LT" dirty="0"/>
              <a:t>Antradienis</a:t>
            </a:r>
            <a:endParaRPr dirty="0"/>
          </a:p>
        </p:txBody>
      </p:sp>
      <p:sp>
        <p:nvSpPr>
          <p:cNvPr id="14" name="Content Placeholder 13"/>
          <p:cNvSpPr>
            <a:spLocks noGrp="1"/>
          </p:cNvSpPr>
          <p:nvPr>
            <p:ph idx="1"/>
          </p:nvPr>
        </p:nvSpPr>
        <p:spPr>
          <a:xfrm>
            <a:off x="914400" y="1128191"/>
            <a:ext cx="10555550" cy="5645471"/>
          </a:xfrm>
        </p:spPr>
        <p:txBody>
          <a:bodyPr>
            <a:normAutofit/>
          </a:bodyPr>
          <a:lstStyle/>
          <a:p>
            <a:r>
              <a:rPr lang="lt-LT" sz="1600" dirty="0"/>
              <a:t>Pajudėkime</a:t>
            </a:r>
            <a:r>
              <a:rPr lang="en-GB" sz="1600" dirty="0"/>
              <a:t>!!!</a:t>
            </a:r>
            <a:r>
              <a:rPr lang="lt-LT" sz="1600" dirty="0"/>
              <a:t> Atlikite robotuko mankštą, vaikai šiuos pratimus žino gerai </a:t>
            </a:r>
            <a:r>
              <a:rPr lang="lt-LT" sz="1600" dirty="0">
                <a:sym typeface="Wingdings" panose="05000000000000000000" pitchFamily="2" charset="2"/>
              </a:rPr>
              <a:t></a:t>
            </a:r>
            <a:r>
              <a:rPr lang="lt-LT" sz="1600" dirty="0"/>
              <a:t> </a:t>
            </a:r>
            <a:r>
              <a:rPr lang="en-GB" sz="1600" dirty="0">
                <a:hlinkClick r:id="rId2"/>
              </a:rPr>
              <a:t>https://www.youtube.com/watch?v=i_HqmyZbwBE</a:t>
            </a:r>
            <a:endParaRPr lang="lt-LT" sz="1600" dirty="0"/>
          </a:p>
          <a:p>
            <a:r>
              <a:rPr lang="lt-LT" sz="1600" dirty="0"/>
              <a:t>Pasikalbėkime apie tai, kad</a:t>
            </a:r>
            <a:r>
              <a:rPr lang="en-GB" sz="1600" dirty="0"/>
              <a:t> </a:t>
            </a:r>
            <a:r>
              <a:rPr lang="lt-LT" sz="1600" dirty="0"/>
              <a:t>ir</a:t>
            </a:r>
            <a:r>
              <a:rPr lang="en-GB" sz="1600" dirty="0"/>
              <a:t> </a:t>
            </a:r>
            <a:r>
              <a:rPr lang="lt-LT" sz="1600" dirty="0"/>
              <a:t>žmonės kaip paukščiai kasmet kur nors keliauja. Galite pasitelkti vaikų nuotraukas iš kelionių (mašina, autobusu, prie jūros, upės, ežero ir pan.), iš atostogų. Pasikalbėkite, kaip dažnai kur nors keliaujate. Kada išvažiuojate, kada grįžtate? Tegul vaikai patys kalba apie labiausiai patikusias keliones.</a:t>
            </a:r>
          </a:p>
          <a:p>
            <a:r>
              <a:rPr lang="lt-LT" sz="1600" dirty="0"/>
              <a:t>Pasiklausyk Meškučio </a:t>
            </a:r>
            <a:r>
              <a:rPr lang="lt-LT" sz="1600" dirty="0" err="1"/>
              <a:t>Kuprinuko</a:t>
            </a:r>
            <a:r>
              <a:rPr lang="lt-LT" sz="1600" dirty="0"/>
              <a:t> pasakos apie tai, kad gyvename kartu ir turime gerbti vieni kitus. </a:t>
            </a:r>
            <a:r>
              <a:rPr lang="lt-LT" sz="1600" dirty="0">
                <a:hlinkClick r:id="rId3"/>
              </a:rPr>
              <a:t>https://www.youtube.com/watch?v=4uVSawBtV4k&amp;feature=youtu.be/</a:t>
            </a:r>
            <a:endParaRPr lang="lt-LT" sz="1600" dirty="0"/>
          </a:p>
          <a:p>
            <a:pPr marL="0" indent="0">
              <a:buNone/>
            </a:pPr>
            <a:endParaRPr lang="lt-LT" sz="200" dirty="0"/>
          </a:p>
          <a:p>
            <a:pPr>
              <a:spcBef>
                <a:spcPts val="600"/>
              </a:spcBef>
            </a:pPr>
            <a:r>
              <a:rPr lang="lt-LT" sz="1600" dirty="0"/>
              <a:t>Susipažinkime su raide K. Namuose surask knygelėse ir parodyk 10 </a:t>
            </a:r>
            <a:r>
              <a:rPr lang="lt-LT" sz="1600" dirty="0" err="1"/>
              <a:t>raidelių</a:t>
            </a:r>
            <a:r>
              <a:rPr lang="lt-LT" sz="1600" dirty="0"/>
              <a:t> K, sudėk ją iš </a:t>
            </a:r>
          </a:p>
          <a:p>
            <a:pPr marL="0" indent="0">
              <a:spcBef>
                <a:spcPts val="600"/>
              </a:spcBef>
              <a:buNone/>
            </a:pPr>
            <a:r>
              <a:rPr lang="lt-LT" sz="1600" dirty="0"/>
              <a:t>     pieštukų, kieme iš pagaliukų. Piešk ar suklijuok. Darbelį nufotografuoti.		</a:t>
            </a:r>
          </a:p>
          <a:p>
            <a:r>
              <a:rPr lang="lt-LT" sz="1600" dirty="0"/>
              <a:t> Atlik užduotėles, kurias rasi sekančioje skaidrėje.</a:t>
            </a:r>
          </a:p>
          <a:p>
            <a:pPr marL="0" indent="0">
              <a:buNone/>
            </a:pPr>
            <a:r>
              <a:rPr lang="lt-LT" sz="1800" b="1" u="sng" dirty="0"/>
              <a:t> Vaikų įsivertinimas - Kaip sekėsi atlikt antradienio veiklas? Pasirink spalvą</a:t>
            </a:r>
          </a:p>
          <a:p>
            <a:pPr marL="0" indent="0">
              <a:spcBef>
                <a:spcPts val="600"/>
              </a:spcBef>
              <a:buNone/>
            </a:pPr>
            <a:r>
              <a:rPr lang="lt-LT" sz="1800" b="1" dirty="0">
                <a:solidFill>
                  <a:srgbClr val="00B050"/>
                </a:solidFill>
              </a:rPr>
              <a:t>            PUIKIAI		</a:t>
            </a:r>
            <a:r>
              <a:rPr lang="lt-LT" sz="1800" b="1" dirty="0">
                <a:solidFill>
                  <a:srgbClr val="FFC000"/>
                </a:solidFill>
              </a:rPr>
              <a:t>GERAI	</a:t>
            </a:r>
            <a:r>
              <a:rPr lang="lt-LT" sz="1800" b="1" dirty="0">
                <a:solidFill>
                  <a:srgbClr val="00B050"/>
                </a:solidFill>
              </a:rPr>
              <a:t>	</a:t>
            </a:r>
            <a:r>
              <a:rPr lang="lt-LT" sz="1800" b="1" dirty="0">
                <a:solidFill>
                  <a:srgbClr val="FF0000"/>
                </a:solidFill>
              </a:rPr>
              <a:t>REIKIA PASISTENGTI</a:t>
            </a:r>
            <a:endParaRPr sz="1800" dirty="0"/>
          </a:p>
        </p:txBody>
      </p:sp>
      <p:pic>
        <p:nvPicPr>
          <p:cNvPr id="4" name="Paveikslėlis 3">
            <a:extLst>
              <a:ext uri="{FF2B5EF4-FFF2-40B4-BE49-F238E27FC236}">
                <a16:creationId xmlns:a16="http://schemas.microsoft.com/office/drawing/2014/main" id="{954FC51D-F96F-4D30-8D5E-0A83F67B2EFC}"/>
              </a:ext>
            </a:extLst>
          </p:cNvPr>
          <p:cNvPicPr>
            <a:picLocks noChangeAspect="1"/>
          </p:cNvPicPr>
          <p:nvPr/>
        </p:nvPicPr>
        <p:blipFill>
          <a:blip r:embed="rId4"/>
          <a:stretch>
            <a:fillRect/>
          </a:stretch>
        </p:blipFill>
        <p:spPr>
          <a:xfrm>
            <a:off x="2091360" y="5729809"/>
            <a:ext cx="865707" cy="865707"/>
          </a:xfrm>
          <a:prstGeom prst="rect">
            <a:avLst/>
          </a:prstGeom>
        </p:spPr>
      </p:pic>
      <p:pic>
        <p:nvPicPr>
          <p:cNvPr id="5" name="Paveikslėlis 4">
            <a:extLst>
              <a:ext uri="{FF2B5EF4-FFF2-40B4-BE49-F238E27FC236}">
                <a16:creationId xmlns:a16="http://schemas.microsoft.com/office/drawing/2014/main" id="{98711C0F-CE51-4A29-BA11-FF5985DBC2C6}"/>
              </a:ext>
            </a:extLst>
          </p:cNvPr>
          <p:cNvPicPr>
            <a:picLocks noChangeAspect="1"/>
          </p:cNvPicPr>
          <p:nvPr/>
        </p:nvPicPr>
        <p:blipFill>
          <a:blip r:embed="rId5"/>
          <a:stretch>
            <a:fillRect/>
          </a:stretch>
        </p:blipFill>
        <p:spPr>
          <a:xfrm>
            <a:off x="4680564" y="5729808"/>
            <a:ext cx="865707" cy="865707"/>
          </a:xfrm>
          <a:prstGeom prst="rect">
            <a:avLst/>
          </a:prstGeom>
        </p:spPr>
      </p:pic>
      <p:pic>
        <p:nvPicPr>
          <p:cNvPr id="6" name="Paveikslėlis 5">
            <a:extLst>
              <a:ext uri="{FF2B5EF4-FFF2-40B4-BE49-F238E27FC236}">
                <a16:creationId xmlns:a16="http://schemas.microsoft.com/office/drawing/2014/main" id="{21B3EF7C-1188-4F0F-A060-2E046F2F0FE5}"/>
              </a:ext>
            </a:extLst>
          </p:cNvPr>
          <p:cNvPicPr>
            <a:picLocks noChangeAspect="1"/>
          </p:cNvPicPr>
          <p:nvPr/>
        </p:nvPicPr>
        <p:blipFill>
          <a:blip r:embed="rId6"/>
          <a:stretch>
            <a:fillRect/>
          </a:stretch>
        </p:blipFill>
        <p:spPr>
          <a:xfrm>
            <a:off x="7282708" y="5784677"/>
            <a:ext cx="816935" cy="810838"/>
          </a:xfrm>
          <a:prstGeom prst="rect">
            <a:avLst/>
          </a:prstGeom>
        </p:spPr>
      </p:pic>
      <p:pic>
        <p:nvPicPr>
          <p:cNvPr id="9" name="Paveikslėlis 8">
            <a:extLst>
              <a:ext uri="{FF2B5EF4-FFF2-40B4-BE49-F238E27FC236}">
                <a16:creationId xmlns:a16="http://schemas.microsoft.com/office/drawing/2014/main" id="{CBDDC6B3-A117-4EEA-AF87-C1655CF077F3}"/>
              </a:ext>
            </a:extLst>
          </p:cNvPr>
          <p:cNvPicPr>
            <a:picLocks noChangeAspect="1"/>
          </p:cNvPicPr>
          <p:nvPr/>
        </p:nvPicPr>
        <p:blipFill>
          <a:blip r:embed="rId7"/>
          <a:stretch>
            <a:fillRect/>
          </a:stretch>
        </p:blipFill>
        <p:spPr>
          <a:xfrm>
            <a:off x="10637536" y="3526655"/>
            <a:ext cx="708127" cy="1055674"/>
          </a:xfrm>
          <a:prstGeom prst="rect">
            <a:avLst/>
          </a:prstGeom>
        </p:spPr>
      </p:pic>
    </p:spTree>
    <p:extLst>
      <p:ext uri="{BB962C8B-B14F-4D97-AF65-F5344CB8AC3E}">
        <p14:creationId xmlns:p14="http://schemas.microsoft.com/office/powerpoint/2010/main" val="154038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a:extLst>
              <a:ext uri="{FF2B5EF4-FFF2-40B4-BE49-F238E27FC236}">
                <a16:creationId xmlns:a16="http://schemas.microsoft.com/office/drawing/2014/main" id="{4941B249-84AD-4BD2-A950-6552AE23AECC}"/>
              </a:ext>
            </a:extLst>
          </p:cNvPr>
          <p:cNvPicPr>
            <a:picLocks noChangeAspect="1"/>
          </p:cNvPicPr>
          <p:nvPr/>
        </p:nvPicPr>
        <p:blipFill>
          <a:blip r:embed="rId2"/>
          <a:stretch>
            <a:fillRect/>
          </a:stretch>
        </p:blipFill>
        <p:spPr>
          <a:xfrm>
            <a:off x="737453" y="986937"/>
            <a:ext cx="4407954" cy="5497018"/>
          </a:xfrm>
          <a:prstGeom prst="rect">
            <a:avLst/>
          </a:prstGeom>
        </p:spPr>
      </p:pic>
      <p:pic>
        <p:nvPicPr>
          <p:cNvPr id="6" name="Paveikslėlis 5">
            <a:extLst>
              <a:ext uri="{FF2B5EF4-FFF2-40B4-BE49-F238E27FC236}">
                <a16:creationId xmlns:a16="http://schemas.microsoft.com/office/drawing/2014/main" id="{BBAFEEDC-29E7-4631-AE8A-F49B45B547CB}"/>
              </a:ext>
            </a:extLst>
          </p:cNvPr>
          <p:cNvPicPr>
            <a:picLocks noChangeAspect="1"/>
          </p:cNvPicPr>
          <p:nvPr/>
        </p:nvPicPr>
        <p:blipFill>
          <a:blip r:embed="rId3"/>
          <a:stretch>
            <a:fillRect/>
          </a:stretch>
        </p:blipFill>
        <p:spPr>
          <a:xfrm>
            <a:off x="6657164" y="964595"/>
            <a:ext cx="4135755" cy="5519360"/>
          </a:xfrm>
          <a:prstGeom prst="rect">
            <a:avLst/>
          </a:prstGeom>
        </p:spPr>
      </p:pic>
      <p:sp>
        <p:nvSpPr>
          <p:cNvPr id="7" name="TextBox 6">
            <a:extLst>
              <a:ext uri="{FF2B5EF4-FFF2-40B4-BE49-F238E27FC236}">
                <a16:creationId xmlns:a16="http://schemas.microsoft.com/office/drawing/2014/main" id="{D922A24D-AAA7-4528-A49C-489066275238}"/>
              </a:ext>
            </a:extLst>
          </p:cNvPr>
          <p:cNvSpPr txBox="1"/>
          <p:nvPr/>
        </p:nvSpPr>
        <p:spPr>
          <a:xfrm>
            <a:off x="3467932" y="292012"/>
            <a:ext cx="5573962" cy="523220"/>
          </a:xfrm>
          <a:prstGeom prst="rect">
            <a:avLst/>
          </a:prstGeom>
          <a:noFill/>
        </p:spPr>
        <p:txBody>
          <a:bodyPr wrap="none" rtlCol="0">
            <a:spAutoFit/>
          </a:bodyPr>
          <a:lstStyle/>
          <a:p>
            <a:pPr algn="ctr"/>
            <a:r>
              <a:rPr lang="lt-LT" sz="2800" dirty="0"/>
              <a:t>Suskaičiuok ir pasirink skaičių</a:t>
            </a:r>
          </a:p>
        </p:txBody>
      </p:sp>
    </p:spTree>
    <p:extLst>
      <p:ext uri="{BB962C8B-B14F-4D97-AF65-F5344CB8AC3E}">
        <p14:creationId xmlns:p14="http://schemas.microsoft.com/office/powerpoint/2010/main" val="288140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Lakštigala">
            <a:hlinkClick r:id="" action="ppaction://media"/>
            <a:extLst>
              <a:ext uri="{FF2B5EF4-FFF2-40B4-BE49-F238E27FC236}">
                <a16:creationId xmlns:a16="http://schemas.microsoft.com/office/drawing/2014/main" id="{FAFC794B-27E0-4D58-8BF6-70487014937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8"/>
          <a:stretch>
            <a:fillRect/>
          </a:stretch>
        </p:blipFill>
        <p:spPr>
          <a:xfrm>
            <a:off x="698809" y="1690580"/>
            <a:ext cx="487363" cy="487363"/>
          </a:xfrm>
        </p:spPr>
      </p:pic>
      <p:sp>
        <p:nvSpPr>
          <p:cNvPr id="15" name="TextBox 14">
            <a:extLst>
              <a:ext uri="{FF2B5EF4-FFF2-40B4-BE49-F238E27FC236}">
                <a16:creationId xmlns:a16="http://schemas.microsoft.com/office/drawing/2014/main" id="{761FAB6D-C9B3-424D-9810-88B2045234B8}"/>
              </a:ext>
            </a:extLst>
          </p:cNvPr>
          <p:cNvSpPr txBox="1"/>
          <p:nvPr/>
        </p:nvSpPr>
        <p:spPr>
          <a:xfrm>
            <a:off x="4225772" y="274795"/>
            <a:ext cx="2922595" cy="646331"/>
          </a:xfrm>
          <a:prstGeom prst="rect">
            <a:avLst/>
          </a:prstGeom>
          <a:noFill/>
        </p:spPr>
        <p:txBody>
          <a:bodyPr wrap="none" rtlCol="0">
            <a:spAutoFit/>
          </a:bodyPr>
          <a:lstStyle/>
          <a:p>
            <a:r>
              <a:rPr lang="lt-LT" sz="3600" dirty="0">
                <a:solidFill>
                  <a:schemeClr val="tx1">
                    <a:lumMod val="50000"/>
                  </a:schemeClr>
                </a:solidFill>
              </a:rPr>
              <a:t>Trečiadienis</a:t>
            </a:r>
          </a:p>
        </p:txBody>
      </p:sp>
      <p:sp>
        <p:nvSpPr>
          <p:cNvPr id="16" name="TextBox 15">
            <a:extLst>
              <a:ext uri="{FF2B5EF4-FFF2-40B4-BE49-F238E27FC236}">
                <a16:creationId xmlns:a16="http://schemas.microsoft.com/office/drawing/2014/main" id="{E2D718F2-EC43-43AD-B171-A1FA0BD4A2F4}"/>
              </a:ext>
            </a:extLst>
          </p:cNvPr>
          <p:cNvSpPr txBox="1"/>
          <p:nvPr/>
        </p:nvSpPr>
        <p:spPr>
          <a:xfrm>
            <a:off x="1331652" y="798476"/>
            <a:ext cx="10315851" cy="5432256"/>
          </a:xfrm>
          <a:prstGeom prst="rect">
            <a:avLst/>
          </a:prstGeom>
          <a:noFill/>
        </p:spPr>
        <p:txBody>
          <a:bodyPr wrap="square" rtlCol="0">
            <a:spAutoFit/>
          </a:bodyPr>
          <a:lstStyle/>
          <a:p>
            <a:pPr marL="285750" indent="-285750">
              <a:buFont typeface="Arial" panose="020B0604020202020204" pitchFamily="34" charset="0"/>
              <a:buChar char="•"/>
            </a:pPr>
            <a:r>
              <a:rPr lang="lt-LT" dirty="0"/>
              <a:t>Pasimankštinkime! Flinto mankšta. </a:t>
            </a:r>
            <a:r>
              <a:rPr lang="lt-LT" dirty="0">
                <a:hlinkClick r:id="rId9"/>
              </a:rPr>
              <a:t>https://www.youtube.com/watch?v=r2NybvkCRsk/</a:t>
            </a:r>
            <a:endParaRPr lang="lt-LT" dirty="0"/>
          </a:p>
          <a:p>
            <a:endParaRPr lang="lt-LT" dirty="0"/>
          </a:p>
          <a:p>
            <a:r>
              <a:rPr lang="lt-LT" dirty="0"/>
              <a:t>← Pasiklausykite pasakojimų apie paukščius. Nurodykit apie kurį paukštį pasakojama </a:t>
            </a:r>
            <a:r>
              <a:rPr lang="lt-LT" dirty="0">
                <a:sym typeface="Wingdings" panose="05000000000000000000" pitchFamily="2" charset="2"/>
              </a:rPr>
              <a:t></a:t>
            </a:r>
          </a:p>
          <a:p>
            <a:pPr marL="285750" indent="-285750">
              <a:buFont typeface="Arial" panose="020B0604020202020204" pitchFamily="34" charset="0"/>
              <a:buChar char="•"/>
            </a:pPr>
            <a:endParaRPr lang="lt-LT" dirty="0">
              <a:sym typeface="Wingdings" panose="05000000000000000000" pitchFamily="2" charset="2"/>
            </a:endParaRPr>
          </a:p>
          <a:p>
            <a:pPr marL="285750" indent="-285750">
              <a:buFont typeface="Arial" panose="020B0604020202020204" pitchFamily="34" charset="0"/>
              <a:buChar char="•"/>
            </a:pPr>
            <a:endParaRPr lang="lt-LT" dirty="0">
              <a:sym typeface="Wingdings" panose="05000000000000000000" pitchFamily="2" charset="2"/>
            </a:endParaRPr>
          </a:p>
          <a:p>
            <a:pPr marL="285750" indent="-285750">
              <a:buFont typeface="Arial" panose="020B0604020202020204" pitchFamily="34" charset="0"/>
              <a:buChar char="•"/>
            </a:pPr>
            <a:endParaRPr lang="lt-LT" dirty="0">
              <a:sym typeface="Wingdings" panose="05000000000000000000" pitchFamily="2" charset="2"/>
            </a:endParaRPr>
          </a:p>
          <a:p>
            <a:pPr marL="285750" indent="-285750">
              <a:buFont typeface="Arial" panose="020B0604020202020204" pitchFamily="34" charset="0"/>
              <a:buChar char="•"/>
            </a:pPr>
            <a:endParaRPr lang="lt-LT" dirty="0">
              <a:sym typeface="Wingdings" panose="05000000000000000000" pitchFamily="2" charset="2"/>
            </a:endParaRPr>
          </a:p>
          <a:p>
            <a:pPr marL="285750" indent="-285750">
              <a:buFont typeface="Arial" panose="020B0604020202020204" pitchFamily="34" charset="0"/>
              <a:buChar char="•"/>
            </a:pPr>
            <a:endParaRPr lang="lt-LT" dirty="0">
              <a:sym typeface="Wingdings" panose="05000000000000000000" pitchFamily="2" charset="2"/>
            </a:endParaRPr>
          </a:p>
          <a:p>
            <a:pPr marL="285750" indent="-285750">
              <a:buFont typeface="Arial" panose="020B0604020202020204" pitchFamily="34" charset="0"/>
              <a:buChar char="•"/>
            </a:pPr>
            <a:endParaRPr lang="lt-LT" dirty="0">
              <a:sym typeface="Wingdings" panose="05000000000000000000" pitchFamily="2" charset="2"/>
            </a:endParaRPr>
          </a:p>
          <a:p>
            <a:pPr marL="285750" indent="-285750">
              <a:buFont typeface="Arial" panose="020B0604020202020204" pitchFamily="34" charset="0"/>
              <a:buChar char="•"/>
            </a:pPr>
            <a:endParaRPr lang="lt-LT" dirty="0">
              <a:sym typeface="Wingdings" panose="05000000000000000000" pitchFamily="2" charset="2"/>
            </a:endParaRPr>
          </a:p>
          <a:p>
            <a:endParaRPr lang="lt-LT" dirty="0">
              <a:sym typeface="Wingdings" panose="05000000000000000000" pitchFamily="2" charset="2"/>
            </a:endParaRPr>
          </a:p>
          <a:p>
            <a:pPr marL="72000" indent="-285750">
              <a:buFont typeface="Arial" panose="020B0604020202020204" pitchFamily="34" charset="0"/>
              <a:buChar char="•"/>
            </a:pPr>
            <a:r>
              <a:rPr lang="lt-LT" dirty="0">
                <a:sym typeface="Wingdings" panose="05000000000000000000" pitchFamily="2" charset="2"/>
              </a:rPr>
              <a:t>Nupiešk patikusį paukštį, prisimink ir įvardink jo kūno dalis (kūnas, galva, kojos, snapas, sparnai, uodega). Darbelį nufotografuok.</a:t>
            </a:r>
          </a:p>
          <a:p>
            <a:pPr marL="72000" indent="-285750">
              <a:buFont typeface="Arial" panose="020B0604020202020204" pitchFamily="34" charset="0"/>
              <a:buChar char="•"/>
            </a:pPr>
            <a:r>
              <a:rPr lang="lt-LT" dirty="0">
                <a:sym typeface="Wingdings" panose="05000000000000000000" pitchFamily="2" charset="2"/>
              </a:rPr>
              <a:t>Atlik 68 pratybų užduotį.</a:t>
            </a:r>
          </a:p>
          <a:p>
            <a:endParaRPr lang="lt-LT" sz="1000" dirty="0">
              <a:sym typeface="Wingdings" panose="05000000000000000000" pitchFamily="2" charset="2"/>
            </a:endParaRPr>
          </a:p>
          <a:p>
            <a:r>
              <a:rPr lang="lt-LT" dirty="0">
                <a:sym typeface="Wingdings" panose="05000000000000000000" pitchFamily="2" charset="2"/>
              </a:rPr>
              <a:t> </a:t>
            </a:r>
            <a:r>
              <a:rPr lang="lt-LT" b="1" u="sng" dirty="0"/>
              <a:t> Vaikų įsivertinimas - Kaip sekėsi atlikt trečiadienio veiklas? Pasirink spalvą.</a:t>
            </a:r>
          </a:p>
          <a:p>
            <a:pPr>
              <a:spcBef>
                <a:spcPts val="600"/>
              </a:spcBef>
            </a:pPr>
            <a:r>
              <a:rPr lang="lt-LT" b="1" dirty="0">
                <a:solidFill>
                  <a:srgbClr val="00B050"/>
                </a:solidFill>
              </a:rPr>
              <a:t>            PUIKIAI		</a:t>
            </a:r>
            <a:r>
              <a:rPr lang="lt-LT" b="1" dirty="0">
                <a:solidFill>
                  <a:srgbClr val="FFC000"/>
                </a:solidFill>
              </a:rPr>
              <a:t>GERAI	</a:t>
            </a:r>
            <a:r>
              <a:rPr lang="lt-LT" b="1" dirty="0">
                <a:solidFill>
                  <a:srgbClr val="00B050"/>
                </a:solidFill>
              </a:rPr>
              <a:t>	</a:t>
            </a:r>
            <a:r>
              <a:rPr lang="lt-LT" b="1" dirty="0">
                <a:solidFill>
                  <a:srgbClr val="FF0000"/>
                </a:solidFill>
              </a:rPr>
              <a:t>REIKIA PASISTENGTI</a:t>
            </a:r>
            <a:endParaRPr lang="lt-LT" dirty="0"/>
          </a:p>
          <a:p>
            <a:pPr marL="742950" lvl="1" indent="-285750">
              <a:buFont typeface="Arial" panose="020B0604020202020204" pitchFamily="34" charset="0"/>
              <a:buChar char="•"/>
            </a:pPr>
            <a:endParaRPr lang="lt-LT" dirty="0">
              <a:sym typeface="Wingdings" panose="05000000000000000000" pitchFamily="2" charset="2"/>
            </a:endParaRPr>
          </a:p>
        </p:txBody>
      </p:sp>
      <p:pic>
        <p:nvPicPr>
          <p:cNvPr id="17" name="Pašto balandis">
            <a:hlinkClick r:id="" action="ppaction://media"/>
            <a:extLst>
              <a:ext uri="{FF2B5EF4-FFF2-40B4-BE49-F238E27FC236}">
                <a16:creationId xmlns:a16="http://schemas.microsoft.com/office/drawing/2014/main" id="{6429B525-1000-4C5F-A10E-ACC8E788316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77826" y="3370786"/>
            <a:ext cx="487363" cy="487363"/>
          </a:xfrm>
          <a:prstGeom prst="rect">
            <a:avLst/>
          </a:prstGeom>
        </p:spPr>
      </p:pic>
      <p:pic>
        <p:nvPicPr>
          <p:cNvPr id="18" name="Gandrs, varlės ir gyvatės">
            <a:hlinkClick r:id="" action="ppaction://media"/>
            <a:extLst>
              <a:ext uri="{FF2B5EF4-FFF2-40B4-BE49-F238E27FC236}">
                <a16:creationId xmlns:a16="http://schemas.microsoft.com/office/drawing/2014/main" id="{9EC759CF-6627-44DC-BE14-51F54BA219D8}"/>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677826" y="2477518"/>
            <a:ext cx="487363" cy="487363"/>
          </a:xfrm>
          <a:prstGeom prst="rect">
            <a:avLst/>
          </a:prstGeom>
        </p:spPr>
      </p:pic>
      <p:pic>
        <p:nvPicPr>
          <p:cNvPr id="19" name="Paveikslėlis 18">
            <a:extLst>
              <a:ext uri="{FF2B5EF4-FFF2-40B4-BE49-F238E27FC236}">
                <a16:creationId xmlns:a16="http://schemas.microsoft.com/office/drawing/2014/main" id="{F64BEC97-4B67-49ED-8561-BD62B092786E}"/>
              </a:ext>
            </a:extLst>
          </p:cNvPr>
          <p:cNvPicPr>
            <a:picLocks noChangeAspect="1"/>
          </p:cNvPicPr>
          <p:nvPr/>
        </p:nvPicPr>
        <p:blipFill>
          <a:blip r:embed="rId10"/>
          <a:stretch>
            <a:fillRect/>
          </a:stretch>
        </p:blipFill>
        <p:spPr>
          <a:xfrm>
            <a:off x="1589103" y="2307093"/>
            <a:ext cx="3079744" cy="1587993"/>
          </a:xfrm>
          <a:prstGeom prst="rect">
            <a:avLst/>
          </a:prstGeom>
        </p:spPr>
      </p:pic>
      <p:pic>
        <p:nvPicPr>
          <p:cNvPr id="20" name="Paveikslėlis 19">
            <a:extLst>
              <a:ext uri="{FF2B5EF4-FFF2-40B4-BE49-F238E27FC236}">
                <a16:creationId xmlns:a16="http://schemas.microsoft.com/office/drawing/2014/main" id="{E3796E70-AD86-473F-8221-2EC881822856}"/>
              </a:ext>
            </a:extLst>
          </p:cNvPr>
          <p:cNvPicPr>
            <a:picLocks noChangeAspect="1"/>
          </p:cNvPicPr>
          <p:nvPr/>
        </p:nvPicPr>
        <p:blipFill>
          <a:blip r:embed="rId11"/>
          <a:stretch>
            <a:fillRect/>
          </a:stretch>
        </p:blipFill>
        <p:spPr>
          <a:xfrm>
            <a:off x="5643879" y="2109845"/>
            <a:ext cx="1545917" cy="1968929"/>
          </a:xfrm>
          <a:prstGeom prst="rect">
            <a:avLst/>
          </a:prstGeom>
        </p:spPr>
      </p:pic>
      <p:pic>
        <p:nvPicPr>
          <p:cNvPr id="21" name="Paveikslėlis 20">
            <a:extLst>
              <a:ext uri="{FF2B5EF4-FFF2-40B4-BE49-F238E27FC236}">
                <a16:creationId xmlns:a16="http://schemas.microsoft.com/office/drawing/2014/main" id="{639134A9-F9D4-40CB-ADEE-C3F147A5B5F0}"/>
              </a:ext>
            </a:extLst>
          </p:cNvPr>
          <p:cNvPicPr>
            <a:picLocks noChangeAspect="1"/>
          </p:cNvPicPr>
          <p:nvPr/>
        </p:nvPicPr>
        <p:blipFill>
          <a:blip r:embed="rId12"/>
          <a:stretch>
            <a:fillRect/>
          </a:stretch>
        </p:blipFill>
        <p:spPr>
          <a:xfrm>
            <a:off x="8164828" y="2177943"/>
            <a:ext cx="1832732" cy="1832732"/>
          </a:xfrm>
          <a:prstGeom prst="rect">
            <a:avLst/>
          </a:prstGeom>
        </p:spPr>
      </p:pic>
      <p:pic>
        <p:nvPicPr>
          <p:cNvPr id="22" name="Paveikslėlis 21">
            <a:extLst>
              <a:ext uri="{FF2B5EF4-FFF2-40B4-BE49-F238E27FC236}">
                <a16:creationId xmlns:a16="http://schemas.microsoft.com/office/drawing/2014/main" id="{AA584A29-8027-4C54-9AD9-870A13DC98FC}"/>
              </a:ext>
            </a:extLst>
          </p:cNvPr>
          <p:cNvPicPr>
            <a:picLocks noChangeAspect="1"/>
          </p:cNvPicPr>
          <p:nvPr/>
        </p:nvPicPr>
        <p:blipFill>
          <a:blip r:embed="rId13"/>
          <a:stretch>
            <a:fillRect/>
          </a:stretch>
        </p:blipFill>
        <p:spPr>
          <a:xfrm>
            <a:off x="2520450" y="5797878"/>
            <a:ext cx="865707" cy="865707"/>
          </a:xfrm>
          <a:prstGeom prst="rect">
            <a:avLst/>
          </a:prstGeom>
        </p:spPr>
      </p:pic>
      <p:pic>
        <p:nvPicPr>
          <p:cNvPr id="23" name="Paveikslėlis 22">
            <a:extLst>
              <a:ext uri="{FF2B5EF4-FFF2-40B4-BE49-F238E27FC236}">
                <a16:creationId xmlns:a16="http://schemas.microsoft.com/office/drawing/2014/main" id="{A5FC9C51-5A2D-46B5-89E1-DA551DAE1601}"/>
              </a:ext>
            </a:extLst>
          </p:cNvPr>
          <p:cNvPicPr>
            <a:picLocks noChangeAspect="1"/>
          </p:cNvPicPr>
          <p:nvPr/>
        </p:nvPicPr>
        <p:blipFill>
          <a:blip r:embed="rId14"/>
          <a:stretch>
            <a:fillRect/>
          </a:stretch>
        </p:blipFill>
        <p:spPr>
          <a:xfrm>
            <a:off x="5032831" y="5770443"/>
            <a:ext cx="865707" cy="865707"/>
          </a:xfrm>
          <a:prstGeom prst="rect">
            <a:avLst/>
          </a:prstGeom>
        </p:spPr>
      </p:pic>
      <p:pic>
        <p:nvPicPr>
          <p:cNvPr id="24" name="Paveikslėlis 23">
            <a:extLst>
              <a:ext uri="{FF2B5EF4-FFF2-40B4-BE49-F238E27FC236}">
                <a16:creationId xmlns:a16="http://schemas.microsoft.com/office/drawing/2014/main" id="{061E6E3C-B7C9-4FAF-A93D-CAD69A0A6399}"/>
              </a:ext>
            </a:extLst>
          </p:cNvPr>
          <p:cNvPicPr>
            <a:picLocks noChangeAspect="1"/>
          </p:cNvPicPr>
          <p:nvPr/>
        </p:nvPicPr>
        <p:blipFill>
          <a:blip r:embed="rId15"/>
          <a:stretch>
            <a:fillRect/>
          </a:stretch>
        </p:blipFill>
        <p:spPr>
          <a:xfrm>
            <a:off x="7756360" y="5770443"/>
            <a:ext cx="816935" cy="810838"/>
          </a:xfrm>
          <a:prstGeom prst="rect">
            <a:avLst/>
          </a:prstGeom>
        </p:spPr>
      </p:pic>
    </p:spTree>
    <p:extLst>
      <p:ext uri="{BB962C8B-B14F-4D97-AF65-F5344CB8AC3E}">
        <p14:creationId xmlns:p14="http://schemas.microsoft.com/office/powerpoint/2010/main" val="117177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0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0592"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474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732">
                <p:cTn id="15" fill="hold" display="0">
                  <p:stCondLst>
                    <p:cond delay="indefinite"/>
                  </p:stCondLst>
                  <p:endCondLst>
                    <p:cond evt="onStopAudio" delay="0">
                      <p:tgtEl>
                        <p:sldTgt/>
                      </p:tgtEl>
                    </p:cond>
                  </p:endCondLst>
                </p:cTn>
                <p:tgtEl>
                  <p:spTgt spid="12"/>
                </p:tgtEl>
              </p:cMediaNode>
            </p:audio>
            <p:audio>
              <p:cMediaNode vol="80000">
                <p:cTn id="16" fill="hold" display="0">
                  <p:stCondLst>
                    <p:cond delay="indefinite"/>
                  </p:stCondLst>
                  <p:endCondLst>
                    <p:cond evt="onStopAudio" delay="0">
                      <p:tgtEl>
                        <p:sldTgt/>
                      </p:tgtEl>
                    </p:cond>
                  </p:endCondLst>
                </p:cTn>
                <p:tgtEl>
                  <p:spTgt spid="17"/>
                </p:tgtEl>
              </p:cMediaNode>
            </p:audio>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78880001-B0F9-41CD-A329-CC5567D97132}"/>
              </a:ext>
            </a:extLst>
          </p:cNvPr>
          <p:cNvSpPr>
            <a:spLocks noGrp="1"/>
          </p:cNvSpPr>
          <p:nvPr>
            <p:ph idx="1"/>
          </p:nvPr>
        </p:nvSpPr>
        <p:spPr>
          <a:xfrm>
            <a:off x="747837" y="435006"/>
            <a:ext cx="10881911" cy="5924541"/>
          </a:xfrm>
        </p:spPr>
        <p:txBody>
          <a:bodyPr/>
          <a:lstStyle/>
          <a:p>
            <a:pPr marL="0" indent="0">
              <a:buNone/>
            </a:pPr>
            <a:r>
              <a:rPr lang="lt-LT" dirty="0"/>
              <a:t>				</a:t>
            </a:r>
            <a:r>
              <a:rPr lang="lt-LT" sz="3600" dirty="0"/>
              <a:t>Ketvirtadienis</a:t>
            </a:r>
          </a:p>
          <a:p>
            <a:r>
              <a:rPr lang="lt-LT" sz="1800" dirty="0" err="1"/>
              <a:t>Marsiečių</a:t>
            </a:r>
            <a:r>
              <a:rPr lang="lt-LT" sz="1800" dirty="0"/>
              <a:t> mankšta. Pasportuokime!</a:t>
            </a:r>
            <a:endParaRPr lang="lt-LT" sz="1800" dirty="0">
              <a:sym typeface="Wingdings" panose="05000000000000000000" pitchFamily="2" charset="2"/>
            </a:endParaRPr>
          </a:p>
          <a:p>
            <a:pPr marL="0" indent="0">
              <a:buNone/>
            </a:pPr>
            <a:r>
              <a:rPr lang="lt-LT" sz="1800" dirty="0">
                <a:sym typeface="Wingdings" panose="05000000000000000000" pitchFamily="2" charset="2"/>
                <a:hlinkClick r:id="rId2"/>
              </a:rPr>
              <a:t>https://www.youtube.com/watch?v=UjNbluDivgI/</a:t>
            </a:r>
            <a:endParaRPr lang="lt-LT" sz="1800" dirty="0">
              <a:sym typeface="Wingdings" panose="05000000000000000000" pitchFamily="2" charset="2"/>
            </a:endParaRPr>
          </a:p>
          <a:p>
            <a:r>
              <a:rPr lang="lt-LT" sz="1800" dirty="0">
                <a:sym typeface="Wingdings" panose="05000000000000000000" pitchFamily="2" charset="2"/>
              </a:rPr>
              <a:t>Pokalbis apie gyvenančius pievoje, nes pavasaris yra tas laikas, kada jie nubunda.</a:t>
            </a:r>
          </a:p>
          <a:p>
            <a:pPr marL="0" indent="0">
              <a:buNone/>
            </a:pPr>
            <a:r>
              <a:rPr lang="lt-LT" sz="1800" dirty="0">
                <a:sym typeface="Wingdings" panose="05000000000000000000" pitchFamily="2" charset="2"/>
                <a:hlinkClick r:id="rId3"/>
              </a:rPr>
              <a:t>https://www.storyjumper.com/book/index/19845168/PIEVOS -BENDRIJA/</a:t>
            </a:r>
            <a:endParaRPr lang="lt-LT" sz="1800" dirty="0">
              <a:sym typeface="Wingdings" panose="05000000000000000000" pitchFamily="2" charset="2"/>
            </a:endParaRPr>
          </a:p>
          <a:p>
            <a:r>
              <a:rPr lang="lt-LT" sz="1800" dirty="0">
                <a:sym typeface="Wingdings" panose="05000000000000000000" pitchFamily="2" charset="2"/>
              </a:rPr>
              <a:t>Atlikite 67 pratybų užduotį.</a:t>
            </a:r>
          </a:p>
          <a:p>
            <a:pPr marL="0" indent="0">
              <a:buNone/>
            </a:pPr>
            <a:endParaRPr lang="lt-LT" sz="1800" dirty="0">
              <a:sym typeface="Wingdings" panose="05000000000000000000" pitchFamily="2" charset="2"/>
            </a:endParaRPr>
          </a:p>
          <a:p>
            <a:r>
              <a:rPr lang="lt-LT" sz="2000" b="1" u="sng" dirty="0"/>
              <a:t>Vaikų įsivertinimas - Kaip sekėsi atlikt ketvirtadienio veiklas? Pasirink spalvą.</a:t>
            </a:r>
          </a:p>
          <a:p>
            <a:pPr marL="0" indent="0">
              <a:spcBef>
                <a:spcPts val="600"/>
              </a:spcBef>
              <a:buNone/>
            </a:pPr>
            <a:r>
              <a:rPr lang="lt-LT" sz="2000" b="1" dirty="0">
                <a:solidFill>
                  <a:srgbClr val="00B050"/>
                </a:solidFill>
              </a:rPr>
              <a:t>            PUIKIAI		</a:t>
            </a:r>
            <a:r>
              <a:rPr lang="lt-LT" sz="2000" b="1" dirty="0">
                <a:solidFill>
                  <a:srgbClr val="FFC000"/>
                </a:solidFill>
              </a:rPr>
              <a:t>GERAI	</a:t>
            </a:r>
            <a:r>
              <a:rPr lang="lt-LT" sz="2000" b="1" dirty="0">
                <a:solidFill>
                  <a:srgbClr val="00B050"/>
                </a:solidFill>
              </a:rPr>
              <a:t>	</a:t>
            </a:r>
            <a:r>
              <a:rPr lang="lt-LT" sz="2000" b="1" dirty="0">
                <a:solidFill>
                  <a:srgbClr val="FF0000"/>
                </a:solidFill>
              </a:rPr>
              <a:t>REIKIA PASISTENGTI</a:t>
            </a:r>
            <a:endParaRPr lang="lt-LT" sz="2000" dirty="0">
              <a:sym typeface="Wingdings" panose="05000000000000000000" pitchFamily="2" charset="2"/>
            </a:endParaRPr>
          </a:p>
          <a:p>
            <a:endParaRPr lang="lt-LT" dirty="0">
              <a:sym typeface="Wingdings" panose="05000000000000000000" pitchFamily="2" charset="2"/>
            </a:endParaRPr>
          </a:p>
          <a:p>
            <a:pPr marL="0" indent="0">
              <a:buNone/>
            </a:pPr>
            <a:endParaRPr lang="lt-LT" dirty="0">
              <a:sym typeface="Wingdings" panose="05000000000000000000" pitchFamily="2" charset="2"/>
            </a:endParaRPr>
          </a:p>
          <a:p>
            <a:pPr marL="0" indent="0">
              <a:buNone/>
            </a:pPr>
            <a:endParaRPr lang="lt-LT" dirty="0">
              <a:sym typeface="Wingdings" panose="05000000000000000000" pitchFamily="2" charset="2"/>
            </a:endParaRPr>
          </a:p>
          <a:p>
            <a:pPr marL="0" indent="0">
              <a:buNone/>
            </a:pPr>
            <a:endParaRPr lang="lt-LT" dirty="0"/>
          </a:p>
        </p:txBody>
      </p:sp>
      <p:pic>
        <p:nvPicPr>
          <p:cNvPr id="5" name="Paveikslėlis 4">
            <a:extLst>
              <a:ext uri="{FF2B5EF4-FFF2-40B4-BE49-F238E27FC236}">
                <a16:creationId xmlns:a16="http://schemas.microsoft.com/office/drawing/2014/main" id="{8CAD64FD-60CE-489F-8FED-BF1697836F64}"/>
              </a:ext>
            </a:extLst>
          </p:cNvPr>
          <p:cNvPicPr>
            <a:picLocks noChangeAspect="1"/>
          </p:cNvPicPr>
          <p:nvPr/>
        </p:nvPicPr>
        <p:blipFill>
          <a:blip r:embed="rId4"/>
          <a:stretch>
            <a:fillRect/>
          </a:stretch>
        </p:blipFill>
        <p:spPr>
          <a:xfrm>
            <a:off x="2113366" y="5239342"/>
            <a:ext cx="865707" cy="865707"/>
          </a:xfrm>
          <a:prstGeom prst="rect">
            <a:avLst/>
          </a:prstGeom>
        </p:spPr>
      </p:pic>
      <p:pic>
        <p:nvPicPr>
          <p:cNvPr id="6" name="Paveikslėlis 5">
            <a:extLst>
              <a:ext uri="{FF2B5EF4-FFF2-40B4-BE49-F238E27FC236}">
                <a16:creationId xmlns:a16="http://schemas.microsoft.com/office/drawing/2014/main" id="{3D17382E-5810-48C1-AF5C-26C66C87B20A}"/>
              </a:ext>
            </a:extLst>
          </p:cNvPr>
          <p:cNvPicPr>
            <a:picLocks noChangeAspect="1"/>
          </p:cNvPicPr>
          <p:nvPr/>
        </p:nvPicPr>
        <p:blipFill>
          <a:blip r:embed="rId5"/>
          <a:stretch>
            <a:fillRect/>
          </a:stretch>
        </p:blipFill>
        <p:spPr>
          <a:xfrm>
            <a:off x="4542539" y="5328117"/>
            <a:ext cx="865707" cy="865707"/>
          </a:xfrm>
          <a:prstGeom prst="rect">
            <a:avLst/>
          </a:prstGeom>
        </p:spPr>
      </p:pic>
      <p:pic>
        <p:nvPicPr>
          <p:cNvPr id="7" name="Paveikslėlis 6">
            <a:extLst>
              <a:ext uri="{FF2B5EF4-FFF2-40B4-BE49-F238E27FC236}">
                <a16:creationId xmlns:a16="http://schemas.microsoft.com/office/drawing/2014/main" id="{288D3BDC-5E17-4DB0-B00C-77EEB8DF53AA}"/>
              </a:ext>
            </a:extLst>
          </p:cNvPr>
          <p:cNvPicPr>
            <a:picLocks noChangeAspect="1"/>
          </p:cNvPicPr>
          <p:nvPr/>
        </p:nvPicPr>
        <p:blipFill>
          <a:blip r:embed="rId6"/>
          <a:stretch>
            <a:fillRect/>
          </a:stretch>
        </p:blipFill>
        <p:spPr>
          <a:xfrm>
            <a:off x="7484464" y="5355551"/>
            <a:ext cx="816935" cy="810838"/>
          </a:xfrm>
          <a:prstGeom prst="rect">
            <a:avLst/>
          </a:prstGeom>
        </p:spPr>
      </p:pic>
    </p:spTree>
    <p:extLst>
      <p:ext uri="{BB962C8B-B14F-4D97-AF65-F5344CB8AC3E}">
        <p14:creationId xmlns:p14="http://schemas.microsoft.com/office/powerpoint/2010/main" val="197783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descr="Paveikslėlis, kuriame yra maistas, įrenginys&#10;&#10;Automatiškai sugeneruotas aprašymas">
            <a:extLst>
              <a:ext uri="{FF2B5EF4-FFF2-40B4-BE49-F238E27FC236}">
                <a16:creationId xmlns:a16="http://schemas.microsoft.com/office/drawing/2014/main" id="{A054CF79-5EAC-40C4-9A50-B70BEF7B498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6677" y="304816"/>
            <a:ext cx="2388078" cy="2388078"/>
          </a:xfrm>
        </p:spPr>
      </p:pic>
      <p:sp>
        <p:nvSpPr>
          <p:cNvPr id="4" name="Teksto vietos rezervavimo ženklas 3">
            <a:extLst>
              <a:ext uri="{FF2B5EF4-FFF2-40B4-BE49-F238E27FC236}">
                <a16:creationId xmlns:a16="http://schemas.microsoft.com/office/drawing/2014/main" id="{46B16605-C52C-4D98-98EB-5A285754DEE9}"/>
              </a:ext>
            </a:extLst>
          </p:cNvPr>
          <p:cNvSpPr>
            <a:spLocks noGrp="1"/>
          </p:cNvSpPr>
          <p:nvPr>
            <p:ph type="body" sz="half" idx="2"/>
          </p:nvPr>
        </p:nvSpPr>
        <p:spPr>
          <a:xfrm>
            <a:off x="2485748" y="994299"/>
            <a:ext cx="9268287" cy="5422854"/>
          </a:xfrm>
        </p:spPr>
        <p:txBody>
          <a:bodyPr/>
          <a:lstStyle/>
          <a:p>
            <a:pPr algn="ctr"/>
            <a:r>
              <a:rPr lang="lt-LT" sz="2000" dirty="0"/>
              <a:t>Respublikinio prevencinio projekto „Žaidimai moko“ veiklos</a:t>
            </a:r>
          </a:p>
          <a:p>
            <a:pPr algn="ctr"/>
            <a:endParaRPr lang="lt-LT" sz="2000" dirty="0"/>
          </a:p>
          <a:p>
            <a:pPr algn="ctr">
              <a:spcBef>
                <a:spcPts val="0"/>
              </a:spcBef>
            </a:pPr>
            <a:r>
              <a:rPr lang="lt-LT" b="1" dirty="0"/>
              <a:t>Daiktų seka </a:t>
            </a:r>
          </a:p>
          <a:p>
            <a:pPr algn="ctr">
              <a:spcBef>
                <a:spcPts val="0"/>
              </a:spcBef>
            </a:pPr>
            <a:r>
              <a:rPr lang="lt-LT" dirty="0"/>
              <a:t>Naudojamos tos priemonės kurių turite daugiausiai: pieštukai, sąvaržėlės, lipnūs lapeliai, kaladėlės ir pan. Vaikų prašoma pratęsti eilę. </a:t>
            </a:r>
            <a:r>
              <a:rPr lang="lt-LT" dirty="0" err="1"/>
              <a:t>Pvz</a:t>
            </a:r>
            <a:r>
              <a:rPr lang="lt-LT" dirty="0"/>
              <a:t>; jūs padedate du pieštukus ir vieną kaladėlę, du pieštukus ir ...? Klausiate: ką dėsime toliau? Vaikams reikia pratęsti seką. </a:t>
            </a:r>
          </a:p>
          <a:p>
            <a:pPr algn="ctr">
              <a:spcBef>
                <a:spcPts val="0"/>
              </a:spcBef>
            </a:pPr>
            <a:endParaRPr lang="lt-LT" dirty="0"/>
          </a:p>
          <a:p>
            <a:pPr algn="ctr">
              <a:spcBef>
                <a:spcPts val="0"/>
              </a:spcBef>
            </a:pPr>
            <a:r>
              <a:rPr lang="lt-LT" b="1" dirty="0"/>
              <a:t>Dėlionė</a:t>
            </a:r>
          </a:p>
          <a:p>
            <a:pPr algn="ctr">
              <a:spcBef>
                <a:spcPts val="0"/>
              </a:spcBef>
            </a:pPr>
            <a:r>
              <a:rPr lang="lt-LT" dirty="0"/>
              <a:t>Sudėti pieštukus, mašinėles ar lauke pagaliukus (ir pan.) nuo didžiausio iki mažiausio ir atvirkščiai.</a:t>
            </a:r>
          </a:p>
          <a:p>
            <a:pPr algn="ctr">
              <a:spcBef>
                <a:spcPts val="0"/>
              </a:spcBef>
            </a:pPr>
            <a:r>
              <a:rPr lang="lt-LT" dirty="0"/>
              <a:t>Veiklas galite nufotografuoti </a:t>
            </a:r>
            <a:r>
              <a:rPr lang="lt-LT" dirty="0">
                <a:sym typeface="Wingdings" panose="05000000000000000000" pitchFamily="2" charset="2"/>
              </a:rPr>
              <a:t></a:t>
            </a:r>
            <a:endParaRPr lang="lt-LT" dirty="0"/>
          </a:p>
          <a:p>
            <a:r>
              <a:rPr lang="lt-LT" b="1" u="sng" dirty="0"/>
              <a:t>Vaikų įsivertinimas - Kaip sekėsi atlikt projekto veiklas? Pasirink spalvą.</a:t>
            </a:r>
          </a:p>
          <a:p>
            <a:pPr>
              <a:spcBef>
                <a:spcPts val="600"/>
              </a:spcBef>
            </a:pPr>
            <a:r>
              <a:rPr lang="lt-LT" b="1" dirty="0">
                <a:solidFill>
                  <a:srgbClr val="00B050"/>
                </a:solidFill>
              </a:rPr>
              <a:t>            PUIKIAI		</a:t>
            </a:r>
            <a:r>
              <a:rPr lang="lt-LT" b="1" dirty="0">
                <a:solidFill>
                  <a:srgbClr val="FFC000"/>
                </a:solidFill>
              </a:rPr>
              <a:t>GERAI	</a:t>
            </a:r>
            <a:r>
              <a:rPr lang="lt-LT" b="1" dirty="0">
                <a:solidFill>
                  <a:srgbClr val="00B050"/>
                </a:solidFill>
              </a:rPr>
              <a:t>	</a:t>
            </a:r>
            <a:r>
              <a:rPr lang="lt-LT" b="1" dirty="0">
                <a:solidFill>
                  <a:srgbClr val="FF0000"/>
                </a:solidFill>
              </a:rPr>
              <a:t>REIKIA PASISTENGTI</a:t>
            </a:r>
            <a:endParaRPr lang="lt-LT" dirty="0">
              <a:sym typeface="Wingdings" panose="05000000000000000000" pitchFamily="2" charset="2"/>
            </a:endParaRPr>
          </a:p>
          <a:p>
            <a:endParaRPr lang="lt-LT" dirty="0">
              <a:sym typeface="Wingdings" panose="05000000000000000000" pitchFamily="2" charset="2"/>
            </a:endParaRPr>
          </a:p>
          <a:p>
            <a:endParaRPr lang="lt-LT" dirty="0">
              <a:sym typeface="Wingdings" panose="05000000000000000000" pitchFamily="2" charset="2"/>
            </a:endParaRPr>
          </a:p>
          <a:p>
            <a:pPr algn="ctr"/>
            <a:endParaRPr lang="lt-LT" dirty="0"/>
          </a:p>
          <a:p>
            <a:pPr algn="ctr"/>
            <a:endParaRPr lang="lt-LT" dirty="0"/>
          </a:p>
          <a:p>
            <a:pPr algn="ctr"/>
            <a:endParaRPr lang="lt-LT" dirty="0"/>
          </a:p>
        </p:txBody>
      </p:sp>
      <p:sp>
        <p:nvSpPr>
          <p:cNvPr id="7" name="TextBox 6">
            <a:extLst>
              <a:ext uri="{FF2B5EF4-FFF2-40B4-BE49-F238E27FC236}">
                <a16:creationId xmlns:a16="http://schemas.microsoft.com/office/drawing/2014/main" id="{77111120-8B17-4664-A3B0-256062B32710}"/>
              </a:ext>
            </a:extLst>
          </p:cNvPr>
          <p:cNvSpPr txBox="1"/>
          <p:nvPr/>
        </p:nvSpPr>
        <p:spPr>
          <a:xfrm>
            <a:off x="4873826" y="440847"/>
            <a:ext cx="3129383" cy="646331"/>
          </a:xfrm>
          <a:prstGeom prst="rect">
            <a:avLst/>
          </a:prstGeom>
          <a:noFill/>
        </p:spPr>
        <p:txBody>
          <a:bodyPr wrap="none" rtlCol="0">
            <a:spAutoFit/>
          </a:bodyPr>
          <a:lstStyle/>
          <a:p>
            <a:r>
              <a:rPr lang="lt-LT" sz="3600" dirty="0"/>
              <a:t>Penktadienis</a:t>
            </a:r>
          </a:p>
        </p:txBody>
      </p:sp>
      <p:pic>
        <p:nvPicPr>
          <p:cNvPr id="8" name="Paveikslėlis 7">
            <a:extLst>
              <a:ext uri="{FF2B5EF4-FFF2-40B4-BE49-F238E27FC236}">
                <a16:creationId xmlns:a16="http://schemas.microsoft.com/office/drawing/2014/main" id="{D0776C18-C981-4234-AFE7-9F2996299C13}"/>
              </a:ext>
            </a:extLst>
          </p:cNvPr>
          <p:cNvPicPr>
            <a:picLocks noChangeAspect="1"/>
          </p:cNvPicPr>
          <p:nvPr/>
        </p:nvPicPr>
        <p:blipFill>
          <a:blip r:embed="rId3"/>
          <a:stretch>
            <a:fillRect/>
          </a:stretch>
        </p:blipFill>
        <p:spPr>
          <a:xfrm>
            <a:off x="3701180" y="5430847"/>
            <a:ext cx="865707" cy="865707"/>
          </a:xfrm>
          <a:prstGeom prst="rect">
            <a:avLst/>
          </a:prstGeom>
        </p:spPr>
      </p:pic>
      <p:pic>
        <p:nvPicPr>
          <p:cNvPr id="9" name="Paveikslėlis 8">
            <a:extLst>
              <a:ext uri="{FF2B5EF4-FFF2-40B4-BE49-F238E27FC236}">
                <a16:creationId xmlns:a16="http://schemas.microsoft.com/office/drawing/2014/main" id="{8CC3D372-5C8B-425A-A53B-D4C6EDB2B33C}"/>
              </a:ext>
            </a:extLst>
          </p:cNvPr>
          <p:cNvPicPr>
            <a:picLocks noChangeAspect="1"/>
          </p:cNvPicPr>
          <p:nvPr/>
        </p:nvPicPr>
        <p:blipFill>
          <a:blip r:embed="rId4"/>
          <a:stretch>
            <a:fillRect/>
          </a:stretch>
        </p:blipFill>
        <p:spPr>
          <a:xfrm>
            <a:off x="6254184" y="5430847"/>
            <a:ext cx="865707" cy="865707"/>
          </a:xfrm>
          <a:prstGeom prst="rect">
            <a:avLst/>
          </a:prstGeom>
        </p:spPr>
      </p:pic>
      <p:pic>
        <p:nvPicPr>
          <p:cNvPr id="10" name="Paveikslėlis 9">
            <a:extLst>
              <a:ext uri="{FF2B5EF4-FFF2-40B4-BE49-F238E27FC236}">
                <a16:creationId xmlns:a16="http://schemas.microsoft.com/office/drawing/2014/main" id="{4F925B24-2B46-4613-A4BD-D36B60EC8F30}"/>
              </a:ext>
            </a:extLst>
          </p:cNvPr>
          <p:cNvPicPr>
            <a:picLocks noChangeAspect="1"/>
          </p:cNvPicPr>
          <p:nvPr/>
        </p:nvPicPr>
        <p:blipFill>
          <a:blip r:embed="rId5"/>
          <a:stretch>
            <a:fillRect/>
          </a:stretch>
        </p:blipFill>
        <p:spPr>
          <a:xfrm>
            <a:off x="8939366" y="5430847"/>
            <a:ext cx="816935" cy="810838"/>
          </a:xfrm>
          <a:prstGeom prst="rect">
            <a:avLst/>
          </a:prstGeom>
        </p:spPr>
      </p:pic>
    </p:spTree>
    <p:extLst>
      <p:ext uri="{BB962C8B-B14F-4D97-AF65-F5344CB8AC3E}">
        <p14:creationId xmlns:p14="http://schemas.microsoft.com/office/powerpoint/2010/main" val="250418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5613" y="696898"/>
            <a:ext cx="6858002" cy="963226"/>
          </a:xfrm>
        </p:spPr>
        <p:txBody>
          <a:bodyPr>
            <a:normAutofit fontScale="90000"/>
          </a:bodyPr>
          <a:lstStyle/>
          <a:p>
            <a:pPr algn="ctr"/>
            <a:r>
              <a:rPr lang="lt-LT" dirty="0"/>
              <a:t>Klausimai penktadieniui</a:t>
            </a:r>
            <a:endParaRPr lang="en-US" dirty="0"/>
          </a:p>
        </p:txBody>
      </p:sp>
      <p:sp>
        <p:nvSpPr>
          <p:cNvPr id="3" name="Text Placeholder 2"/>
          <p:cNvSpPr>
            <a:spLocks noGrp="1"/>
          </p:cNvSpPr>
          <p:nvPr>
            <p:ph type="body" idx="1"/>
          </p:nvPr>
        </p:nvSpPr>
        <p:spPr>
          <a:xfrm>
            <a:off x="4223080" y="1802167"/>
            <a:ext cx="6858002" cy="4358936"/>
          </a:xfrm>
        </p:spPr>
        <p:txBody>
          <a:bodyPr>
            <a:normAutofit/>
          </a:bodyPr>
          <a:lstStyle/>
          <a:p>
            <a:pPr marL="457200" indent="-457200">
              <a:buFont typeface="Arial" panose="020B0604020202020204" pitchFamily="34" charset="0"/>
              <a:buChar char="•"/>
            </a:pPr>
            <a:r>
              <a:rPr lang="lt-LT" sz="1600" dirty="0"/>
              <a:t>Kaip sekėsi atlikti veiklas su vaikais?</a:t>
            </a:r>
          </a:p>
          <a:p>
            <a:pPr marL="457200" indent="-457200">
              <a:buFont typeface="Arial" panose="020B0604020202020204" pitchFamily="34" charset="0"/>
              <a:buChar char="•"/>
            </a:pPr>
            <a:r>
              <a:rPr lang="lt-LT" sz="1600" dirty="0"/>
              <a:t>Ar užduotys buvo įdomios? Laukiame pasiūlymų iš vaikų ir tėvelių. Stenkimės kuo mažiau laiko praleisti prie ekranų, nors šiuo metu daug galimybių ir neturime.</a:t>
            </a:r>
          </a:p>
          <a:p>
            <a:pPr marL="457200" indent="-457200">
              <a:buFont typeface="Arial" panose="020B0604020202020204" pitchFamily="34" charset="0"/>
              <a:buChar char="•"/>
            </a:pPr>
            <a:r>
              <a:rPr lang="lt-LT" sz="1600" dirty="0"/>
              <a:t>Ar lengvai užduotys, veiklos buvo įvykdomos?</a:t>
            </a:r>
          </a:p>
          <a:p>
            <a:pPr marL="457200" indent="-457200">
              <a:buFont typeface="Arial" panose="020B0604020202020204" pitchFamily="34" charset="0"/>
              <a:buChar char="•"/>
            </a:pPr>
            <a:r>
              <a:rPr lang="lt-LT" sz="1600" dirty="0"/>
              <a:t>Vaikams reikėtų pabaigti šiuos sakinius(žodžiu)</a:t>
            </a:r>
          </a:p>
          <a:p>
            <a:pPr marL="457200" indent="-457200">
              <a:buFont typeface="Arial" panose="020B0604020202020204" pitchFamily="34" charset="0"/>
              <a:buChar char="•"/>
            </a:pPr>
            <a:endParaRPr lang="lt-LT" sz="1600" dirty="0"/>
          </a:p>
          <a:p>
            <a:r>
              <a:rPr lang="lt-LT" sz="1600" dirty="0"/>
              <a:t>        Šią savaitę sužinojau, kad ...</a:t>
            </a:r>
            <a:br>
              <a:rPr lang="lt-LT" sz="1600" dirty="0"/>
            </a:br>
            <a:r>
              <a:rPr lang="lt-LT" sz="1600" dirty="0"/>
              <a:t>        Buvo įdomu ...</a:t>
            </a:r>
            <a:br>
              <a:rPr lang="lt-LT" sz="1600" dirty="0"/>
            </a:br>
            <a:r>
              <a:rPr lang="lt-LT" sz="1600" dirty="0"/>
              <a:t>        Norėčiau daugiau sužinoti ...</a:t>
            </a:r>
          </a:p>
          <a:p>
            <a:r>
              <a:rPr lang="lt-LT" sz="1600" dirty="0"/>
              <a:t>        Dažniausiai rinkausi spalvą....</a:t>
            </a:r>
          </a:p>
          <a:p>
            <a:endParaRPr lang="lt-LT" sz="1600" dirty="0"/>
          </a:p>
          <a:p>
            <a:endParaRPr lang="lt-LT" sz="1600" dirty="0"/>
          </a:p>
          <a:p>
            <a:pPr algn="ctr"/>
            <a:r>
              <a:rPr lang="lt-LT" sz="1600" dirty="0"/>
              <a:t>Penktadienį lauksime  kelių darbelių nuotraukų ir trumpų komentarų, kaip vaikams sekėsi </a:t>
            </a:r>
            <a:r>
              <a:rPr lang="lt-LT" sz="1600" dirty="0">
                <a:sym typeface="Wingdings" panose="05000000000000000000" pitchFamily="2" charset="2"/>
              </a:rPr>
              <a:t></a:t>
            </a:r>
            <a:br>
              <a:rPr lang="lt-LT" sz="1600" dirty="0"/>
            </a:br>
            <a:r>
              <a:rPr lang="lt-LT" sz="1600" dirty="0"/>
              <a:t>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17506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ačiakampis 4">
            <a:extLst>
              <a:ext uri="{FF2B5EF4-FFF2-40B4-BE49-F238E27FC236}">
                <a16:creationId xmlns:a16="http://schemas.microsoft.com/office/drawing/2014/main" id="{AA301003-027B-4214-A131-AA43800004B4}"/>
              </a:ext>
            </a:extLst>
          </p:cNvPr>
          <p:cNvSpPr/>
          <p:nvPr/>
        </p:nvSpPr>
        <p:spPr>
          <a:xfrm>
            <a:off x="3634204" y="4150932"/>
            <a:ext cx="5613139" cy="1666809"/>
          </a:xfrm>
          <a:prstGeom prst="rect">
            <a:avLst/>
          </a:prstGeom>
          <a:noFill/>
        </p:spPr>
        <p:txBody>
          <a:bodyPr wrap="none" lIns="91440" tIns="45720" rIns="91440" bIns="45720">
            <a:prstTxWarp prst="textChevron">
              <a:avLst/>
            </a:prstTxWarp>
            <a:spAutoFit/>
          </a:bodyPr>
          <a:lstStyle/>
          <a:p>
            <a:pPr algn="ctr"/>
            <a:r>
              <a:rPr lang="lt-LT"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ŠAUNUOLIAI!</a:t>
            </a:r>
          </a:p>
        </p:txBody>
      </p:sp>
      <p:pic>
        <p:nvPicPr>
          <p:cNvPr id="11" name="Paveikslėlis 10">
            <a:extLst>
              <a:ext uri="{FF2B5EF4-FFF2-40B4-BE49-F238E27FC236}">
                <a16:creationId xmlns:a16="http://schemas.microsoft.com/office/drawing/2014/main" id="{16E59B18-EECC-4B07-BF5D-5929DEE182BC}"/>
              </a:ext>
            </a:extLst>
          </p:cNvPr>
          <p:cNvPicPr>
            <a:picLocks noChangeAspect="1"/>
          </p:cNvPicPr>
          <p:nvPr/>
        </p:nvPicPr>
        <p:blipFill>
          <a:blip r:embed="rId2"/>
          <a:stretch>
            <a:fillRect/>
          </a:stretch>
        </p:blipFill>
        <p:spPr>
          <a:xfrm>
            <a:off x="4367814" y="1200058"/>
            <a:ext cx="3746746" cy="3146682"/>
          </a:xfrm>
          <a:prstGeom prst="rect">
            <a:avLst/>
          </a:prstGeom>
        </p:spPr>
      </p:pic>
    </p:spTree>
    <p:extLst>
      <p:ext uri="{BB962C8B-B14F-4D97-AF65-F5344CB8AC3E}">
        <p14:creationId xmlns:p14="http://schemas.microsoft.com/office/powerpoint/2010/main" val="330551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EA2A4CCD-532E-414D-A62A-EE353E2A47B9}"/>
              </a:ext>
            </a:extLst>
          </p:cNvPr>
          <p:cNvSpPr>
            <a:spLocks noGrp="1"/>
          </p:cNvSpPr>
          <p:nvPr>
            <p:ph idx="1"/>
          </p:nvPr>
        </p:nvSpPr>
        <p:spPr>
          <a:xfrm>
            <a:off x="837461" y="2530136"/>
            <a:ext cx="11310151" cy="3782796"/>
          </a:xfrm>
        </p:spPr>
        <p:txBody>
          <a:bodyPr>
            <a:normAutofit fontScale="85000" lnSpcReduction="10000"/>
          </a:bodyPr>
          <a:lstStyle/>
          <a:p>
            <a:pPr marL="0" indent="0" algn="ctr">
              <a:buNone/>
            </a:pPr>
            <a:endParaRPr lang="lt-LT" sz="2200" dirty="0">
              <a:solidFill>
                <a:schemeClr val="accent1">
                  <a:lumMod val="75000"/>
                </a:schemeClr>
              </a:solidFill>
              <a:hlinkClick r:id="rId2">
                <a:extLst>
                  <a:ext uri="{A12FA001-AC4F-418D-AE19-62706E023703}">
                    <ahyp:hlinkClr xmlns:ahyp="http://schemas.microsoft.com/office/drawing/2018/hyperlinkcolor" val="tx"/>
                  </a:ext>
                </a:extLst>
              </a:hlinkClick>
            </a:endParaRPr>
          </a:p>
          <a:p>
            <a:pPr marL="0" indent="0">
              <a:buNone/>
            </a:pPr>
            <a:r>
              <a:rPr lang="en-GB" sz="1700" dirty="0">
                <a:solidFill>
                  <a:srgbClr val="6DC025"/>
                </a:solidFill>
                <a:hlinkClick r:id="rId2">
                  <a:extLst>
                    <a:ext uri="{A12FA001-AC4F-418D-AE19-62706E023703}">
                      <ahyp:hlinkClr xmlns:ahyp="http://schemas.microsoft.com/office/drawing/2018/hyperlinkcolor" val="tx"/>
                    </a:ext>
                  </a:extLst>
                </a:hlinkClick>
              </a:rPr>
              <a:t>http://jigsawpuzzles.online/1/easy.php?image=http://jigsawpuzzles.online/king-include/uploads/magpie-baby-bird-alone-5386560424.jpg</a:t>
            </a:r>
            <a:r>
              <a:rPr lang="lt-LT" sz="1700" dirty="0"/>
              <a:t>  sunkesnis</a:t>
            </a:r>
          </a:p>
          <a:p>
            <a:pPr marL="0" indent="0">
              <a:buNone/>
            </a:pPr>
            <a:r>
              <a:rPr lang="lt-LT" sz="1700" dirty="0">
                <a:sym typeface="Wingdings" panose="05000000000000000000" pitchFamily="2" charset="2"/>
                <a:hlinkClick r:id="rId3"/>
              </a:rPr>
              <a:t>https://www.storyjumper.com/book/read/33086396/SUDĖTIS-ATIMTIS-IKI10/</a:t>
            </a:r>
            <a:endParaRPr lang="lt-LT" sz="1700" dirty="0">
              <a:sym typeface="Wingdings" panose="05000000000000000000" pitchFamily="2" charset="2"/>
            </a:endParaRPr>
          </a:p>
          <a:p>
            <a:pPr marL="0" indent="0">
              <a:buNone/>
            </a:pPr>
            <a:r>
              <a:rPr lang="lt-LT" sz="1700" dirty="0">
                <a:sym typeface="Wingdings" panose="05000000000000000000" pitchFamily="2" charset="2"/>
                <a:hlinkClick r:id="rId4"/>
              </a:rPr>
              <a:t>https://www.storyjumper.com/book/read/37859926/PASKAIČIUOKIM-/</a:t>
            </a:r>
            <a:endParaRPr lang="lt-LT" sz="1700" dirty="0">
              <a:sym typeface="Wingdings" panose="05000000000000000000" pitchFamily="2" charset="2"/>
            </a:endParaRPr>
          </a:p>
          <a:p>
            <a:pPr marL="0" indent="0">
              <a:buNone/>
            </a:pPr>
            <a:r>
              <a:rPr lang="lt-LT" sz="1700" dirty="0">
                <a:sym typeface="Wingdings" panose="05000000000000000000" pitchFamily="2" charset="2"/>
                <a:hlinkClick r:id="rId5"/>
              </a:rPr>
              <a:t>https://www.storyjumper.com/book/read/24792548/GEOMETRINĖS-FIGŪROS/</a:t>
            </a:r>
            <a:endParaRPr lang="lt-LT" sz="1700" dirty="0">
              <a:sym typeface="Wingdings" panose="05000000000000000000" pitchFamily="2" charset="2"/>
            </a:endParaRPr>
          </a:p>
          <a:p>
            <a:pPr marL="0" indent="0">
              <a:buNone/>
            </a:pPr>
            <a:endParaRPr lang="lt-LT" sz="1700" dirty="0">
              <a:sym typeface="Wingdings" panose="05000000000000000000" pitchFamily="2" charset="2"/>
            </a:endParaRPr>
          </a:p>
          <a:p>
            <a:pPr marL="0" indent="0">
              <a:buNone/>
            </a:pPr>
            <a:r>
              <a:rPr lang="lt-LT" sz="2100" dirty="0">
                <a:sym typeface="Wingdings" panose="05000000000000000000" pitchFamily="2" charset="2"/>
              </a:rPr>
              <a:t>Užduotys skaidrėse:</a:t>
            </a:r>
          </a:p>
          <a:p>
            <a:pPr marL="0" indent="0">
              <a:buNone/>
            </a:pPr>
            <a:r>
              <a:rPr lang="lt-LT" sz="1700" dirty="0">
                <a:sym typeface="Wingdings" panose="05000000000000000000" pitchFamily="2" charset="2"/>
              </a:rPr>
              <a:t>Atlikite sekančiose skaidrėse esančias užduotis.</a:t>
            </a:r>
            <a:r>
              <a:rPr lang="lt-LT" sz="1700" dirty="0"/>
              <a:t> Užduotėlės prielinksnių ANT, PO, UŽ mokymui/įtvirtinimui su vaikų </a:t>
            </a:r>
            <a:r>
              <a:rPr lang="lt-LT" sz="1700" dirty="0" err="1"/>
              <a:t>mėgiamu</a:t>
            </a:r>
            <a:r>
              <a:rPr lang="lt-LT" sz="1700" dirty="0"/>
              <a:t> personažu kiaulyte </a:t>
            </a:r>
            <a:r>
              <a:rPr lang="lt-LT" sz="1700" dirty="0" err="1"/>
              <a:t>Pepa</a:t>
            </a:r>
            <a:r>
              <a:rPr lang="lt-LT" sz="1700" dirty="0"/>
              <a:t>. Pratinkite vaikus kalbėti pilnais sakiniais, </a:t>
            </a:r>
            <a:r>
              <a:rPr lang="lt-LT" sz="1700" dirty="0" err="1"/>
              <a:t>pvz</a:t>
            </a:r>
            <a:r>
              <a:rPr lang="lt-LT" sz="1700" dirty="0"/>
              <a:t>; </a:t>
            </a:r>
            <a:r>
              <a:rPr lang="lt-LT" sz="1700" dirty="0" err="1"/>
              <a:t>Pepa</a:t>
            </a:r>
            <a:r>
              <a:rPr lang="lt-LT" sz="1700" dirty="0"/>
              <a:t> yra ...., </a:t>
            </a:r>
            <a:r>
              <a:rPr lang="lt-LT" sz="1700" dirty="0" err="1"/>
              <a:t>Pepa</a:t>
            </a:r>
            <a:r>
              <a:rPr lang="lt-LT" sz="1700" dirty="0"/>
              <a:t> stovi už....</a:t>
            </a:r>
            <a:endParaRPr lang="lt-LT" sz="1700" dirty="0">
              <a:sym typeface="Wingdings" panose="05000000000000000000" pitchFamily="2" charset="2"/>
            </a:endParaRPr>
          </a:p>
          <a:p>
            <a:endParaRPr lang="lt-LT" dirty="0"/>
          </a:p>
        </p:txBody>
      </p:sp>
      <p:sp>
        <p:nvSpPr>
          <p:cNvPr id="5" name="TextBox 4">
            <a:extLst>
              <a:ext uri="{FF2B5EF4-FFF2-40B4-BE49-F238E27FC236}">
                <a16:creationId xmlns:a16="http://schemas.microsoft.com/office/drawing/2014/main" id="{671B7275-9238-4422-9A09-B457194E347D}"/>
              </a:ext>
            </a:extLst>
          </p:cNvPr>
          <p:cNvSpPr txBox="1"/>
          <p:nvPr/>
        </p:nvSpPr>
        <p:spPr>
          <a:xfrm>
            <a:off x="905522" y="545068"/>
            <a:ext cx="10670959" cy="2246769"/>
          </a:xfrm>
          <a:prstGeom prst="rect">
            <a:avLst/>
          </a:prstGeom>
          <a:noFill/>
        </p:spPr>
        <p:txBody>
          <a:bodyPr wrap="square" rtlCol="0">
            <a:spAutoFit/>
          </a:bodyPr>
          <a:lstStyle/>
          <a:p>
            <a:pPr algn="ctr"/>
            <a:r>
              <a:rPr lang="lt-LT" sz="3200" dirty="0"/>
              <a:t>Papildoma ugdomoji medžiaga</a:t>
            </a:r>
          </a:p>
          <a:p>
            <a:pPr algn="ctr"/>
            <a:r>
              <a:rPr lang="lt-LT" dirty="0"/>
              <a:t> </a:t>
            </a:r>
          </a:p>
          <a:p>
            <a:pPr algn="ctr"/>
            <a:endParaRPr lang="lt-LT" dirty="0"/>
          </a:p>
          <a:p>
            <a:pPr algn="ctr"/>
            <a:r>
              <a:rPr lang="lt-LT" dirty="0"/>
              <a:t>Šias užduotis atlikite jeigu norit ir galit padirbėti daugiau</a:t>
            </a:r>
          </a:p>
          <a:p>
            <a:pPr algn="ctr"/>
            <a:endParaRPr lang="lt-LT" dirty="0"/>
          </a:p>
          <a:p>
            <a:pPr algn="ctr"/>
            <a:endParaRPr lang="lt-LT" dirty="0"/>
          </a:p>
          <a:p>
            <a:r>
              <a:rPr lang="lt-LT" dirty="0"/>
              <a:t>Internetinės nuorodos:</a:t>
            </a:r>
          </a:p>
        </p:txBody>
      </p:sp>
    </p:spTree>
    <p:extLst>
      <p:ext uri="{BB962C8B-B14F-4D97-AF65-F5344CB8AC3E}">
        <p14:creationId xmlns:p14="http://schemas.microsoft.com/office/powerpoint/2010/main" val="7518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descr="Paveikslėlis, kuriame yra nuotrauka, daug, skirtingas, šaldytuvas&#10;&#10;Automatiškai sugeneruotas aprašymas">
            <a:extLst>
              <a:ext uri="{FF2B5EF4-FFF2-40B4-BE49-F238E27FC236}">
                <a16:creationId xmlns:a16="http://schemas.microsoft.com/office/drawing/2014/main" id="{BCA816CC-0E66-471A-B19A-EDCF90193F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88" y="346229"/>
            <a:ext cx="10198115" cy="6339981"/>
          </a:xfrm>
        </p:spPr>
      </p:pic>
      <p:sp>
        <p:nvSpPr>
          <p:cNvPr id="9" name="TextBox 8">
            <a:extLst>
              <a:ext uri="{FF2B5EF4-FFF2-40B4-BE49-F238E27FC236}">
                <a16:creationId xmlns:a16="http://schemas.microsoft.com/office/drawing/2014/main" id="{292F928C-68E2-414D-962B-E5EF3F4E4297}"/>
              </a:ext>
            </a:extLst>
          </p:cNvPr>
          <p:cNvSpPr txBox="1"/>
          <p:nvPr/>
        </p:nvSpPr>
        <p:spPr>
          <a:xfrm>
            <a:off x="3941685" y="145791"/>
            <a:ext cx="3780202" cy="461665"/>
          </a:xfrm>
          <a:prstGeom prst="rect">
            <a:avLst/>
          </a:prstGeom>
          <a:noFill/>
        </p:spPr>
        <p:txBody>
          <a:bodyPr wrap="none" rtlCol="0">
            <a:spAutoFit/>
          </a:bodyPr>
          <a:lstStyle/>
          <a:p>
            <a:r>
              <a:rPr lang="lt-LT" sz="2400" b="1" dirty="0"/>
              <a:t>Kur yra kiaulytė </a:t>
            </a:r>
            <a:r>
              <a:rPr lang="lt-LT" sz="2400" b="1" dirty="0" err="1"/>
              <a:t>Pepa</a:t>
            </a:r>
            <a:r>
              <a:rPr lang="lt-LT" sz="2400" b="1" dirty="0"/>
              <a:t>?</a:t>
            </a:r>
          </a:p>
        </p:txBody>
      </p:sp>
    </p:spTree>
    <p:extLst>
      <p:ext uri="{BB962C8B-B14F-4D97-AF65-F5344CB8AC3E}">
        <p14:creationId xmlns:p14="http://schemas.microsoft.com/office/powerpoint/2010/main" val="214980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a:extLst>
              <a:ext uri="{FF2B5EF4-FFF2-40B4-BE49-F238E27FC236}">
                <a16:creationId xmlns:a16="http://schemas.microsoft.com/office/drawing/2014/main" id="{38EEF328-5D1F-4471-B4EE-2DF999DC59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4199" y="165869"/>
            <a:ext cx="9591058" cy="6526262"/>
          </a:xfrm>
        </p:spPr>
      </p:pic>
    </p:spTree>
    <p:extLst>
      <p:ext uri="{BB962C8B-B14F-4D97-AF65-F5344CB8AC3E}">
        <p14:creationId xmlns:p14="http://schemas.microsoft.com/office/powerpoint/2010/main" val="282625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172853-E6D3-495C-B83F-3E65D620D7E4}"/>
              </a:ext>
            </a:extLst>
          </p:cNvPr>
          <p:cNvSpPr>
            <a:spLocks noGrp="1"/>
          </p:cNvSpPr>
          <p:nvPr>
            <p:ph sz="half" idx="1"/>
          </p:nvPr>
        </p:nvSpPr>
        <p:spPr>
          <a:xfrm>
            <a:off x="168676" y="97654"/>
            <a:ext cx="5851124" cy="5915923"/>
          </a:xfrm>
        </p:spPr>
        <p:txBody>
          <a:bodyPr>
            <a:normAutofit/>
          </a:bodyPr>
          <a:lstStyle/>
          <a:p>
            <a:pPr marL="0" indent="0">
              <a:buNone/>
            </a:pPr>
            <a:r>
              <a:rPr lang="lt-LT" sz="1800" b="1" dirty="0"/>
              <a:t>                                                                                                         </a:t>
            </a:r>
          </a:p>
          <a:p>
            <a:pPr marL="0" indent="0" algn="ctr">
              <a:buNone/>
            </a:pPr>
            <a:r>
              <a:rPr lang="lt-LT" b="1" dirty="0"/>
              <a:t>   Savaitės uždaviniai:</a:t>
            </a:r>
          </a:p>
          <a:p>
            <a:r>
              <a:rPr lang="lt-LT" sz="1800" dirty="0"/>
              <a:t>Atlikdami įvairias veiklas paukščių tema, pažins 2-3 Lietuvoje gyvenančius paukščius, gebės įvardyti po keletą jiems būdingų bruožų, prisimins ir pakartos kūno dalis;</a:t>
            </a:r>
          </a:p>
          <a:p>
            <a:r>
              <a:rPr lang="lt-LT" sz="1800" dirty="0"/>
              <a:t>Atlikdami numatytas veiklas, samprotaus apie juos supančią aplinką, jos pažinimo būdus;</a:t>
            </a:r>
          </a:p>
          <a:p>
            <a:r>
              <a:rPr lang="lt-LT" sz="1800" dirty="0"/>
              <a:t>Gebės įvardinti savo ir šeimos laisvalaikio pomėgius;</a:t>
            </a:r>
          </a:p>
          <a:p>
            <a:r>
              <a:rPr lang="lt-LT" sz="1800" dirty="0"/>
              <a:t>Gebės išklausyti skaitomą tekstą, suvoks jo turinį bei susipažins su raide K.</a:t>
            </a:r>
          </a:p>
          <a:p>
            <a:endParaRPr lang="en-GB" dirty="0"/>
          </a:p>
        </p:txBody>
      </p:sp>
      <p:sp>
        <p:nvSpPr>
          <p:cNvPr id="4" name="Content Placeholder 3">
            <a:extLst>
              <a:ext uri="{FF2B5EF4-FFF2-40B4-BE49-F238E27FC236}">
                <a16:creationId xmlns:a16="http://schemas.microsoft.com/office/drawing/2014/main" id="{117A85EA-2964-4576-B468-1C101B4F9084}"/>
              </a:ext>
            </a:extLst>
          </p:cNvPr>
          <p:cNvSpPr>
            <a:spLocks noGrp="1"/>
          </p:cNvSpPr>
          <p:nvPr>
            <p:ph sz="half" idx="2"/>
          </p:nvPr>
        </p:nvSpPr>
        <p:spPr>
          <a:xfrm>
            <a:off x="6019800" y="216367"/>
            <a:ext cx="5528569" cy="6730409"/>
          </a:xfrm>
        </p:spPr>
        <p:txBody>
          <a:bodyPr>
            <a:normAutofit/>
          </a:bodyPr>
          <a:lstStyle/>
          <a:p>
            <a:pPr marL="0" indent="0" algn="ctr">
              <a:buNone/>
            </a:pPr>
            <a:r>
              <a:rPr lang="lt-LT" sz="2000" b="1" dirty="0"/>
              <a:t>Laukiami rezultatai:</a:t>
            </a:r>
          </a:p>
          <a:p>
            <a:r>
              <a:rPr lang="lt-LT" sz="2000" dirty="0"/>
              <a:t>Didės domėjimasis gamtine aplinka, stiprės noras ją tyrinėti ir pažinti;</a:t>
            </a:r>
          </a:p>
          <a:p>
            <a:r>
              <a:rPr lang="lt-LT" sz="2000" dirty="0"/>
              <a:t>Tobulės gebėjimas pritaikyti naujas žinias sprendžiant kasdienines gyvenimo problemas.</a:t>
            </a:r>
            <a:endParaRPr lang="lt-LT" sz="1200" dirty="0"/>
          </a:p>
          <a:p>
            <a:endParaRPr lang="lt-LT" sz="1200" dirty="0"/>
          </a:p>
          <a:p>
            <a:pPr marL="0" indent="0">
              <a:lnSpc>
                <a:spcPct val="110000"/>
              </a:lnSpc>
              <a:spcBef>
                <a:spcPts val="0"/>
              </a:spcBef>
              <a:buNone/>
            </a:pPr>
            <a:r>
              <a:rPr lang="lt-LT" sz="2000" dirty="0"/>
              <a:t>Pastaba.</a:t>
            </a:r>
          </a:p>
          <a:p>
            <a:pPr marL="0" indent="0">
              <a:lnSpc>
                <a:spcPct val="110000"/>
              </a:lnSpc>
              <a:spcBef>
                <a:spcPts val="0"/>
              </a:spcBef>
              <a:buNone/>
            </a:pPr>
            <a:r>
              <a:rPr lang="lt-LT" sz="1400" b="1" dirty="0"/>
              <a:t>Atlikus dienos veiklas skatinkite vaikus įsivertinti. Aptarkite, kaip sekėsi, kur reikia pasistengti. Paprašykite vaikų pasirinkt įsivertinimui  spalvą.</a:t>
            </a:r>
            <a:endParaRPr lang="lt-LT" sz="800" b="1" dirty="0"/>
          </a:p>
          <a:p>
            <a:pPr marL="0" indent="0">
              <a:lnSpc>
                <a:spcPct val="110000"/>
              </a:lnSpc>
              <a:spcBef>
                <a:spcPts val="600"/>
              </a:spcBef>
              <a:buNone/>
            </a:pPr>
            <a:r>
              <a:rPr lang="lt-LT" sz="1200" b="1" dirty="0">
                <a:solidFill>
                  <a:srgbClr val="00B050"/>
                </a:solidFill>
              </a:rPr>
              <a:t>                 </a:t>
            </a:r>
          </a:p>
          <a:p>
            <a:pPr marL="0" indent="0">
              <a:lnSpc>
                <a:spcPct val="110000"/>
              </a:lnSpc>
              <a:spcBef>
                <a:spcPts val="600"/>
              </a:spcBef>
              <a:buNone/>
            </a:pPr>
            <a:r>
              <a:rPr lang="lt-LT" sz="1200" b="1" dirty="0">
                <a:solidFill>
                  <a:srgbClr val="00B050"/>
                </a:solidFill>
              </a:rPr>
              <a:t>	   Žalia- sekėsi puikiai, užduotis atliko su minimalia                  					pagalba. </a:t>
            </a:r>
          </a:p>
          <a:p>
            <a:pPr marL="0" indent="0">
              <a:lnSpc>
                <a:spcPct val="110000"/>
              </a:lnSpc>
              <a:buNone/>
            </a:pPr>
            <a:r>
              <a:rPr lang="lt-LT" sz="1200" b="1" dirty="0">
                <a:solidFill>
                  <a:srgbClr val="FFC000"/>
                </a:solidFill>
              </a:rPr>
              <a:t>	   Geltona – sekėsi gerai, užduotis atliko su pagalba.</a:t>
            </a:r>
          </a:p>
          <a:p>
            <a:pPr marL="0" indent="0">
              <a:lnSpc>
                <a:spcPct val="110000"/>
              </a:lnSpc>
              <a:buNone/>
            </a:pPr>
            <a:endParaRPr lang="lt-LT" sz="1200" b="1" dirty="0">
              <a:solidFill>
                <a:srgbClr val="FFC000"/>
              </a:solidFill>
            </a:endParaRPr>
          </a:p>
          <a:p>
            <a:pPr marL="0" indent="0">
              <a:lnSpc>
                <a:spcPct val="110000"/>
              </a:lnSpc>
              <a:buNone/>
            </a:pPr>
            <a:r>
              <a:rPr lang="lt-LT" sz="1200" b="1" dirty="0">
                <a:solidFill>
                  <a:srgbClr val="FF0000"/>
                </a:solidFill>
              </a:rPr>
              <a:t>	   Raudona – sekėsi sunkiau, reikia pasistengti.</a:t>
            </a:r>
          </a:p>
          <a:p>
            <a:pPr marL="0" indent="0" algn="ctr">
              <a:buNone/>
            </a:pPr>
            <a:r>
              <a:rPr lang="lt-LT" sz="1200" dirty="0">
                <a:solidFill>
                  <a:srgbClr val="00B050"/>
                </a:solidFill>
              </a:rPr>
              <a:t>                  </a:t>
            </a:r>
            <a:endParaRPr lang="en-GB" sz="1200" dirty="0">
              <a:solidFill>
                <a:srgbClr val="00B050"/>
              </a:solidFill>
            </a:endParaRPr>
          </a:p>
        </p:txBody>
      </p:sp>
      <p:pic>
        <p:nvPicPr>
          <p:cNvPr id="7" name="Paveikslėlis 6">
            <a:extLst>
              <a:ext uri="{FF2B5EF4-FFF2-40B4-BE49-F238E27FC236}">
                <a16:creationId xmlns:a16="http://schemas.microsoft.com/office/drawing/2014/main" id="{D0451098-1467-45E0-BE96-0ED4961E13E5}"/>
              </a:ext>
            </a:extLst>
          </p:cNvPr>
          <p:cNvPicPr>
            <a:picLocks noChangeAspect="1"/>
          </p:cNvPicPr>
          <p:nvPr/>
        </p:nvPicPr>
        <p:blipFill>
          <a:blip r:embed="rId2"/>
          <a:stretch>
            <a:fillRect/>
          </a:stretch>
        </p:blipFill>
        <p:spPr>
          <a:xfrm>
            <a:off x="6219762" y="4043838"/>
            <a:ext cx="866667" cy="866667"/>
          </a:xfrm>
          <a:prstGeom prst="rect">
            <a:avLst/>
          </a:prstGeom>
        </p:spPr>
      </p:pic>
      <p:pic>
        <p:nvPicPr>
          <p:cNvPr id="8" name="Paveikslėlis 7">
            <a:extLst>
              <a:ext uri="{FF2B5EF4-FFF2-40B4-BE49-F238E27FC236}">
                <a16:creationId xmlns:a16="http://schemas.microsoft.com/office/drawing/2014/main" id="{562B50B0-CAD7-4E9C-AEF1-909C42DF4957}"/>
              </a:ext>
            </a:extLst>
          </p:cNvPr>
          <p:cNvPicPr>
            <a:picLocks noChangeAspect="1"/>
          </p:cNvPicPr>
          <p:nvPr/>
        </p:nvPicPr>
        <p:blipFill>
          <a:blip r:embed="rId3"/>
          <a:stretch>
            <a:fillRect/>
          </a:stretch>
        </p:blipFill>
        <p:spPr>
          <a:xfrm>
            <a:off x="6242344" y="4823495"/>
            <a:ext cx="866667" cy="866667"/>
          </a:xfrm>
          <a:prstGeom prst="rect">
            <a:avLst/>
          </a:prstGeom>
        </p:spPr>
      </p:pic>
      <p:pic>
        <p:nvPicPr>
          <p:cNvPr id="9" name="Paveikslėlis 8">
            <a:extLst>
              <a:ext uri="{FF2B5EF4-FFF2-40B4-BE49-F238E27FC236}">
                <a16:creationId xmlns:a16="http://schemas.microsoft.com/office/drawing/2014/main" id="{70B08708-6F3E-4CF8-9604-7BA491761BE7}"/>
              </a:ext>
            </a:extLst>
          </p:cNvPr>
          <p:cNvPicPr>
            <a:picLocks noChangeAspect="1"/>
          </p:cNvPicPr>
          <p:nvPr/>
        </p:nvPicPr>
        <p:blipFill>
          <a:blip r:embed="rId4"/>
          <a:stretch>
            <a:fillRect/>
          </a:stretch>
        </p:blipFill>
        <p:spPr>
          <a:xfrm>
            <a:off x="6264924" y="5606008"/>
            <a:ext cx="821505" cy="815137"/>
          </a:xfrm>
          <a:prstGeom prst="rect">
            <a:avLst/>
          </a:prstGeom>
        </p:spPr>
      </p:pic>
    </p:spTree>
    <p:extLst>
      <p:ext uri="{BB962C8B-B14F-4D97-AF65-F5344CB8AC3E}">
        <p14:creationId xmlns:p14="http://schemas.microsoft.com/office/powerpoint/2010/main" val="422231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descr="Paveikslėlis, kuriame yra kambarys, šaldytuvas&#10;&#10;Automatiškai sugeneruotas aprašymas">
            <a:extLst>
              <a:ext uri="{FF2B5EF4-FFF2-40B4-BE49-F238E27FC236}">
                <a16:creationId xmlns:a16="http://schemas.microsoft.com/office/drawing/2014/main" id="{8E58A465-0B70-4319-BB46-1C18E81941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50" y="166511"/>
            <a:ext cx="9441826" cy="6577996"/>
          </a:xfrm>
        </p:spPr>
      </p:pic>
    </p:spTree>
    <p:extLst>
      <p:ext uri="{BB962C8B-B14F-4D97-AF65-F5344CB8AC3E}">
        <p14:creationId xmlns:p14="http://schemas.microsoft.com/office/powerpoint/2010/main" val="181941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a:extLst>
              <a:ext uri="{FF2B5EF4-FFF2-40B4-BE49-F238E27FC236}">
                <a16:creationId xmlns:a16="http://schemas.microsoft.com/office/drawing/2014/main" id="{8B2C82D3-5D91-4CA4-BEBD-B2306FC39075}"/>
              </a:ext>
            </a:extLst>
          </p:cNvPr>
          <p:cNvPicPr>
            <a:picLocks noChangeAspect="1"/>
          </p:cNvPicPr>
          <p:nvPr/>
        </p:nvPicPr>
        <p:blipFill>
          <a:blip r:embed="rId2"/>
          <a:stretch>
            <a:fillRect/>
          </a:stretch>
        </p:blipFill>
        <p:spPr>
          <a:xfrm>
            <a:off x="7457243" y="863760"/>
            <a:ext cx="4201523" cy="5485587"/>
          </a:xfrm>
          <a:prstGeom prst="rect">
            <a:avLst/>
          </a:prstGeom>
        </p:spPr>
      </p:pic>
      <p:pic>
        <p:nvPicPr>
          <p:cNvPr id="5" name="Turinio vietos rezervavimo ženklas 4">
            <a:extLst>
              <a:ext uri="{FF2B5EF4-FFF2-40B4-BE49-F238E27FC236}">
                <a16:creationId xmlns:a16="http://schemas.microsoft.com/office/drawing/2014/main" id="{0E6947B0-611A-402D-B403-2BBC0C4E9886}"/>
              </a:ext>
            </a:extLst>
          </p:cNvPr>
          <p:cNvPicPr>
            <a:picLocks noGrp="1" noChangeAspect="1"/>
          </p:cNvPicPr>
          <p:nvPr>
            <p:ph idx="1"/>
          </p:nvPr>
        </p:nvPicPr>
        <p:blipFill>
          <a:blip r:embed="rId3"/>
          <a:stretch>
            <a:fillRect/>
          </a:stretch>
        </p:blipFill>
        <p:spPr>
          <a:xfrm>
            <a:off x="355107" y="761425"/>
            <a:ext cx="3622962" cy="5379178"/>
          </a:xfrm>
          <a:prstGeom prst="rect">
            <a:avLst/>
          </a:prstGeom>
        </p:spPr>
      </p:pic>
      <p:sp>
        <p:nvSpPr>
          <p:cNvPr id="4" name="Teksto vietos rezervavimo ženklas 3">
            <a:extLst>
              <a:ext uri="{FF2B5EF4-FFF2-40B4-BE49-F238E27FC236}">
                <a16:creationId xmlns:a16="http://schemas.microsoft.com/office/drawing/2014/main" id="{E13A284C-B6D6-489B-B3FA-7EB8C4AF1E6E}"/>
              </a:ext>
            </a:extLst>
          </p:cNvPr>
          <p:cNvSpPr>
            <a:spLocks noGrp="1"/>
          </p:cNvSpPr>
          <p:nvPr>
            <p:ph type="body" sz="half" idx="2"/>
          </p:nvPr>
        </p:nvSpPr>
        <p:spPr>
          <a:xfrm>
            <a:off x="1953087" y="217833"/>
            <a:ext cx="7386221" cy="1087184"/>
          </a:xfrm>
        </p:spPr>
        <p:txBody>
          <a:bodyPr>
            <a:noAutofit/>
          </a:bodyPr>
          <a:lstStyle/>
          <a:p>
            <a:pPr algn="ctr"/>
            <a:r>
              <a:rPr lang="lt-LT" sz="2400" dirty="0"/>
              <a:t>Užduotis pastabumui lavinti</a:t>
            </a:r>
          </a:p>
          <a:p>
            <a:pPr algn="ctr"/>
            <a:r>
              <a:rPr lang="lt-LT" sz="2400" dirty="0"/>
              <a:t>  Surask paukščio šešėlį</a:t>
            </a:r>
          </a:p>
        </p:txBody>
      </p:sp>
    </p:spTree>
    <p:extLst>
      <p:ext uri="{BB962C8B-B14F-4D97-AF65-F5344CB8AC3E}">
        <p14:creationId xmlns:p14="http://schemas.microsoft.com/office/powerpoint/2010/main" val="24490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BBC9-A58F-4DB0-BF11-0547F27150BF}"/>
              </a:ext>
            </a:extLst>
          </p:cNvPr>
          <p:cNvSpPr>
            <a:spLocks noGrp="1"/>
          </p:cNvSpPr>
          <p:nvPr>
            <p:ph type="ctrTitle"/>
          </p:nvPr>
        </p:nvSpPr>
        <p:spPr>
          <a:xfrm>
            <a:off x="3701988" y="1251752"/>
            <a:ext cx="6791418" cy="2379215"/>
          </a:xfrm>
        </p:spPr>
        <p:txBody>
          <a:bodyPr>
            <a:normAutofit/>
          </a:bodyPr>
          <a:lstStyle/>
          <a:p>
            <a:pPr algn="ctr"/>
            <a:r>
              <a:rPr lang="lt-LT" sz="2800" dirty="0"/>
              <a:t>Nuotoliniam darbui priemonę parengė ikimokyklinio ugdymo ,,Boružėlių‘‘ grupės mokytojos (Auklėtojos):</a:t>
            </a:r>
            <a:br>
              <a:rPr lang="lt-LT" sz="2800" dirty="0"/>
            </a:br>
            <a:r>
              <a:rPr lang="lt-LT" sz="2800" dirty="0"/>
              <a:t> Asta Rimkuvienė, Neringa Juočienė</a:t>
            </a:r>
            <a:endParaRPr lang="en-GB" sz="2800" dirty="0"/>
          </a:p>
        </p:txBody>
      </p:sp>
    </p:spTree>
    <p:extLst>
      <p:ext uri="{BB962C8B-B14F-4D97-AF65-F5344CB8AC3E}">
        <p14:creationId xmlns:p14="http://schemas.microsoft.com/office/powerpoint/2010/main" val="67397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D009FB6-9401-48D9-BA81-B5CC56093229}"/>
              </a:ext>
            </a:extLst>
          </p:cNvPr>
          <p:cNvSpPr>
            <a:spLocks noGrp="1"/>
          </p:cNvSpPr>
          <p:nvPr>
            <p:ph type="title"/>
          </p:nvPr>
        </p:nvSpPr>
        <p:spPr>
          <a:xfrm>
            <a:off x="7492891" y="914401"/>
            <a:ext cx="3840480" cy="710213"/>
          </a:xfrm>
        </p:spPr>
        <p:txBody>
          <a:bodyPr anchor="t">
            <a:normAutofit/>
          </a:bodyPr>
          <a:lstStyle/>
          <a:p>
            <a:pPr algn="ctr"/>
            <a:r>
              <a:rPr lang="lt-LT" dirty="0"/>
              <a:t>ĮVADAS</a:t>
            </a:r>
            <a:endParaRPr lang="en-US" dirty="0"/>
          </a:p>
        </p:txBody>
      </p:sp>
      <p:pic>
        <p:nvPicPr>
          <p:cNvPr id="9" name="Picture 2" descr="Vaizdo rezultatas pagal užklausą „pavasaris paukščiai“">
            <a:extLst>
              <a:ext uri="{FF2B5EF4-FFF2-40B4-BE49-F238E27FC236}">
                <a16:creationId xmlns:a16="http://schemas.microsoft.com/office/drawing/2014/main" id="{DD318A1C-72AA-4FBF-8511-F58F0667AA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27" r="1765" b="2"/>
          <a:stretch/>
        </p:blipFill>
        <p:spPr bwMode="auto">
          <a:xfrm>
            <a:off x="836613" y="1031195"/>
            <a:ext cx="5943600" cy="4572000"/>
          </a:xfrm>
          <a:prstGeom prst="rect">
            <a:avLst/>
          </a:prstGeom>
          <a:noFill/>
        </p:spPr>
      </p:pic>
      <p:sp>
        <p:nvSpPr>
          <p:cNvPr id="3" name="Content Placeholder 2"/>
          <p:cNvSpPr>
            <a:spLocks noGrp="1"/>
          </p:cNvSpPr>
          <p:nvPr>
            <p:ph type="body" sz="half" idx="2"/>
          </p:nvPr>
        </p:nvSpPr>
        <p:spPr>
          <a:xfrm>
            <a:off x="7492891" y="1624614"/>
            <a:ext cx="3840480" cy="4099425"/>
          </a:xfrm>
        </p:spPr>
        <p:txBody>
          <a:bodyPr>
            <a:noAutofit/>
          </a:bodyPr>
          <a:lstStyle/>
          <a:p>
            <a:pPr algn="ctr">
              <a:lnSpc>
                <a:spcPct val="90000"/>
              </a:lnSpc>
            </a:pPr>
            <a:r>
              <a:rPr lang="lt-LT" sz="2000" b="1" dirty="0"/>
              <a:t>Sakoma, kad pavasarį ant sparnų parneša paukščiai. Iš tikrųjų, kaskart aukščiau pakylant saulutei, laukiame pirmųjų paukščių giesmininkų. Juos vadiname pavasario pranašais.</a:t>
            </a:r>
          </a:p>
          <a:p>
            <a:pPr algn="ctr">
              <a:lnSpc>
                <a:spcPct val="90000"/>
              </a:lnSpc>
            </a:pPr>
            <a:r>
              <a:rPr lang="lt-LT" sz="2000" b="1" dirty="0"/>
              <a:t>Vos tik pratirpsta sniego paklotas – pro jį išlenda pirmosios pavasario gėlės – snieguolės. Pasigirsta vieversio giesmė, parskrenda varnėnai, kovai, prasideda ankstyvasis pavasaris. </a:t>
            </a:r>
            <a:endParaRPr lang="en-US" sz="2000" b="1" dirty="0"/>
          </a:p>
        </p:txBody>
      </p:sp>
    </p:spTree>
    <p:extLst>
      <p:ext uri="{BB962C8B-B14F-4D97-AF65-F5344CB8AC3E}">
        <p14:creationId xmlns:p14="http://schemas.microsoft.com/office/powerpoint/2010/main" val="400572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2363-9257-4682-A831-6E80D18BAF7B}"/>
              </a:ext>
            </a:extLst>
          </p:cNvPr>
          <p:cNvSpPr>
            <a:spLocks noGrp="1"/>
          </p:cNvSpPr>
          <p:nvPr>
            <p:ph type="title"/>
          </p:nvPr>
        </p:nvSpPr>
        <p:spPr>
          <a:xfrm>
            <a:off x="1065212" y="-102449"/>
            <a:ext cx="10117796" cy="1626449"/>
          </a:xfrm>
        </p:spPr>
        <p:txBody>
          <a:bodyPr>
            <a:normAutofit/>
          </a:bodyPr>
          <a:lstStyle/>
          <a:p>
            <a:r>
              <a:rPr lang="lt-LT" sz="2400" dirty="0"/>
              <a:t>Sugrįžę paukšteliai ieško namų. Paukšteliai, kaip ir žmonės, kai kada stato namus patys, kartais naudoja svetimus arba jų visai neturi. Paukščiai lizdus suka ant žemės, krūmuose, medžiuos.</a:t>
            </a:r>
            <a:endParaRPr lang="en-GB" sz="2400" dirty="0"/>
          </a:p>
        </p:txBody>
      </p:sp>
      <p:pic>
        <p:nvPicPr>
          <p:cNvPr id="10" name="Picture Placeholder 9" descr="A bird sitting on a branch&#10;&#10;Description automatically generated">
            <a:extLst>
              <a:ext uri="{FF2B5EF4-FFF2-40B4-BE49-F238E27FC236}">
                <a16:creationId xmlns:a16="http://schemas.microsoft.com/office/drawing/2014/main" id="{F606D4B7-F0AA-4872-A135-EE9630C6CB34}"/>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13471" b="13471"/>
          <a:stretch>
            <a:fillRect/>
          </a:stretch>
        </p:blipFill>
        <p:spPr>
          <a:xfrm>
            <a:off x="1249168" y="1824285"/>
            <a:ext cx="2715289" cy="2776308"/>
          </a:xfrm>
        </p:spPr>
      </p:pic>
      <p:sp>
        <p:nvSpPr>
          <p:cNvPr id="4" name="Text Placeholder 3">
            <a:extLst>
              <a:ext uri="{FF2B5EF4-FFF2-40B4-BE49-F238E27FC236}">
                <a16:creationId xmlns:a16="http://schemas.microsoft.com/office/drawing/2014/main" id="{48624E33-59CA-47FD-9DC7-A6CBF17BC4DA}"/>
              </a:ext>
            </a:extLst>
          </p:cNvPr>
          <p:cNvSpPr>
            <a:spLocks noGrp="1"/>
          </p:cNvSpPr>
          <p:nvPr>
            <p:ph type="body" sz="half" idx="2"/>
          </p:nvPr>
        </p:nvSpPr>
        <p:spPr/>
        <p:txBody>
          <a:bodyPr>
            <a:normAutofit/>
          </a:bodyPr>
          <a:lstStyle/>
          <a:p>
            <a:pPr algn="ctr"/>
            <a:r>
              <a:rPr lang="lt-LT" sz="2000" b="1" dirty="0"/>
              <a:t>Drevė medyje</a:t>
            </a:r>
            <a:endParaRPr lang="en-GB" sz="2000" b="1" dirty="0"/>
          </a:p>
        </p:txBody>
      </p:sp>
      <p:pic>
        <p:nvPicPr>
          <p:cNvPr id="12" name="Picture Placeholder 11" descr="A flock of seagulls standing next to a body of water&#10;&#10;Description automatically generated">
            <a:extLst>
              <a:ext uri="{FF2B5EF4-FFF2-40B4-BE49-F238E27FC236}">
                <a16:creationId xmlns:a16="http://schemas.microsoft.com/office/drawing/2014/main" id="{E812BAC5-28E0-45A3-ABC2-D426B12465D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0478" r="10478"/>
          <a:stretch>
            <a:fillRect/>
          </a:stretch>
        </p:blipFill>
        <p:spPr>
          <a:xfrm>
            <a:off x="4720924" y="1824285"/>
            <a:ext cx="2715768" cy="2776308"/>
          </a:xfrm>
        </p:spPr>
      </p:pic>
      <p:sp>
        <p:nvSpPr>
          <p:cNvPr id="6" name="Text Placeholder 5">
            <a:extLst>
              <a:ext uri="{FF2B5EF4-FFF2-40B4-BE49-F238E27FC236}">
                <a16:creationId xmlns:a16="http://schemas.microsoft.com/office/drawing/2014/main" id="{9E1AF06B-373A-4F21-A743-714ED77E889F}"/>
              </a:ext>
            </a:extLst>
          </p:cNvPr>
          <p:cNvSpPr>
            <a:spLocks noGrp="1"/>
          </p:cNvSpPr>
          <p:nvPr>
            <p:ph type="body" sz="half" idx="21"/>
          </p:nvPr>
        </p:nvSpPr>
        <p:spPr/>
        <p:txBody>
          <a:bodyPr>
            <a:normAutofit/>
          </a:bodyPr>
          <a:lstStyle/>
          <a:p>
            <a:pPr algn="ctr"/>
            <a:r>
              <a:rPr lang="lt-LT" sz="2000" b="1" dirty="0"/>
              <a:t>Lizdas</a:t>
            </a:r>
            <a:endParaRPr lang="en-GB" sz="2000" b="1" dirty="0"/>
          </a:p>
        </p:txBody>
      </p:sp>
      <p:pic>
        <p:nvPicPr>
          <p:cNvPr id="14" name="Picture Placeholder 13" descr="A birdhouse in a forest&#10;&#10;Description automatically generated">
            <a:extLst>
              <a:ext uri="{FF2B5EF4-FFF2-40B4-BE49-F238E27FC236}">
                <a16:creationId xmlns:a16="http://schemas.microsoft.com/office/drawing/2014/main" id="{48D370D1-9666-4D74-A6FA-65E5BAA963CD}"/>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7469" r="17469"/>
          <a:stretch>
            <a:fillRect/>
          </a:stretch>
        </p:blipFill>
        <p:spPr/>
      </p:pic>
      <p:sp>
        <p:nvSpPr>
          <p:cNvPr id="8" name="Text Placeholder 7">
            <a:extLst>
              <a:ext uri="{FF2B5EF4-FFF2-40B4-BE49-F238E27FC236}">
                <a16:creationId xmlns:a16="http://schemas.microsoft.com/office/drawing/2014/main" id="{C9B4AD4C-00A9-4571-8454-46047EE3B45F}"/>
              </a:ext>
            </a:extLst>
          </p:cNvPr>
          <p:cNvSpPr>
            <a:spLocks noGrp="1"/>
          </p:cNvSpPr>
          <p:nvPr>
            <p:ph type="body" sz="half" idx="22"/>
          </p:nvPr>
        </p:nvSpPr>
        <p:spPr/>
        <p:txBody>
          <a:bodyPr>
            <a:normAutofit/>
          </a:bodyPr>
          <a:lstStyle/>
          <a:p>
            <a:pPr algn="ctr"/>
            <a:r>
              <a:rPr lang="lt-LT" sz="2000" b="1" dirty="0"/>
              <a:t>Inkilas</a:t>
            </a:r>
            <a:endParaRPr lang="en-GB" sz="2000" b="1" dirty="0"/>
          </a:p>
        </p:txBody>
      </p:sp>
    </p:spTree>
    <p:extLst>
      <p:ext uri="{BB962C8B-B14F-4D97-AF65-F5344CB8AC3E}">
        <p14:creationId xmlns:p14="http://schemas.microsoft.com/office/powerpoint/2010/main" val="170034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2891" y="887767"/>
            <a:ext cx="3840480" cy="630316"/>
          </a:xfrm>
        </p:spPr>
        <p:txBody>
          <a:bodyPr anchor="ctr">
            <a:normAutofit fontScale="90000"/>
          </a:bodyPr>
          <a:lstStyle/>
          <a:p>
            <a:pPr algn="ctr"/>
            <a:r>
              <a:rPr lang="lt-LT" dirty="0"/>
              <a:t>VARNĖNAS</a:t>
            </a:r>
            <a:br>
              <a:rPr lang="lt-LT" dirty="0"/>
            </a:br>
            <a:br>
              <a:rPr lang="lt-LT" dirty="0"/>
            </a:br>
            <a:endParaRPr lang="en-US" sz="1300" dirty="0"/>
          </a:p>
        </p:txBody>
      </p:sp>
      <p:sp>
        <p:nvSpPr>
          <p:cNvPr id="4" name="Text Placeholder 3"/>
          <p:cNvSpPr>
            <a:spLocks noGrp="1"/>
          </p:cNvSpPr>
          <p:nvPr>
            <p:ph type="body" sz="half" idx="2"/>
          </p:nvPr>
        </p:nvSpPr>
        <p:spPr>
          <a:xfrm>
            <a:off x="7128770" y="1152039"/>
            <a:ext cx="4421079" cy="4572000"/>
          </a:xfrm>
        </p:spPr>
        <p:txBody>
          <a:bodyPr>
            <a:normAutofit/>
          </a:bodyPr>
          <a:lstStyle/>
          <a:p>
            <a:pPr algn="ctr"/>
            <a:r>
              <a:rPr lang="lt-LT" sz="2000" dirty="0"/>
              <a:t>Varnėnas pasirodo pavasarį,  kovo mėn. Gyvena gyvenvietėse, pamiškėse, soduose. Laikosi šalia žmogaus. Atšilus orui rytais ir vakarais grupelėmis čiulba medžių viršūnėse, ant inkilų, antenų, stulpų. Aktyviausiai čiulba patinai, garsas primena plakimą. Lizdą krauna inkiluose, uoksuose. Jį iškloja šiaudais, žolėmis, samanomis ir plunksnomis.</a:t>
            </a:r>
            <a:endParaRPr lang="en-US" sz="2000" dirty="0"/>
          </a:p>
        </p:txBody>
      </p:sp>
      <p:pic>
        <p:nvPicPr>
          <p:cNvPr id="6" name="Picture Placeholder 5" descr="A close up of a bird&#10;&#10;Description automatically generated">
            <a:extLst>
              <a:ext uri="{FF2B5EF4-FFF2-40B4-BE49-F238E27FC236}">
                <a16:creationId xmlns:a16="http://schemas.microsoft.com/office/drawing/2014/main" id="{60F2D040-B761-406F-92A8-4E1FAEF72D2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6565" r="16565"/>
          <a:stretch>
            <a:fillRect/>
          </a:stretch>
        </p:blipFill>
        <p:spPr>
          <a:xfrm>
            <a:off x="776177" y="1031195"/>
            <a:ext cx="6004036" cy="4572000"/>
          </a:xfrm>
        </p:spPr>
      </p:pic>
      <p:pic>
        <p:nvPicPr>
          <p:cNvPr id="3" name="varnėnas">
            <a:hlinkClick r:id="" action="ppaction://media"/>
            <a:extLst>
              <a:ext uri="{FF2B5EF4-FFF2-40B4-BE49-F238E27FC236}">
                <a16:creationId xmlns:a16="http://schemas.microsoft.com/office/drawing/2014/main" id="{1E06D2BD-CE63-4DA0-9F69-48C205C656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6008" y="664676"/>
            <a:ext cx="487363" cy="487363"/>
          </a:xfrm>
          <a:prstGeom prst="rect">
            <a:avLst/>
          </a:prstGeom>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B45B-2AE6-47DB-8757-A3E9C7C12B6B}"/>
              </a:ext>
            </a:extLst>
          </p:cNvPr>
          <p:cNvSpPr>
            <a:spLocks noGrp="1"/>
          </p:cNvSpPr>
          <p:nvPr>
            <p:ph type="title"/>
          </p:nvPr>
        </p:nvSpPr>
        <p:spPr>
          <a:xfrm>
            <a:off x="7838983" y="727970"/>
            <a:ext cx="3062796" cy="727968"/>
          </a:xfrm>
        </p:spPr>
        <p:txBody>
          <a:bodyPr/>
          <a:lstStyle/>
          <a:p>
            <a:pPr algn="ctr"/>
            <a:r>
              <a:rPr lang="lt-LT" dirty="0"/>
              <a:t>VIEVERSYS</a:t>
            </a:r>
            <a:endParaRPr lang="en-GB" dirty="0"/>
          </a:p>
        </p:txBody>
      </p:sp>
      <p:pic>
        <p:nvPicPr>
          <p:cNvPr id="6" name="Picture Placeholder 5" descr="A bird sitting on top of a grass covered field&#10;&#10;Description automatically generated">
            <a:extLst>
              <a:ext uri="{FF2B5EF4-FFF2-40B4-BE49-F238E27FC236}">
                <a16:creationId xmlns:a16="http://schemas.microsoft.com/office/drawing/2014/main" id="{4F6AC4AE-AEFA-4EB8-8154-9CA09C93253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6745" r="6745"/>
          <a:stretch>
            <a:fillRect/>
          </a:stretch>
        </p:blipFill>
        <p:spPr/>
      </p:pic>
      <p:sp>
        <p:nvSpPr>
          <p:cNvPr id="4" name="Text Placeholder 3">
            <a:extLst>
              <a:ext uri="{FF2B5EF4-FFF2-40B4-BE49-F238E27FC236}">
                <a16:creationId xmlns:a16="http://schemas.microsoft.com/office/drawing/2014/main" id="{6BE6EC3D-F731-4B33-B441-8768C364037A}"/>
              </a:ext>
            </a:extLst>
          </p:cNvPr>
          <p:cNvSpPr>
            <a:spLocks noGrp="1"/>
          </p:cNvSpPr>
          <p:nvPr>
            <p:ph type="body" sz="half" idx="2"/>
          </p:nvPr>
        </p:nvSpPr>
        <p:spPr>
          <a:xfrm>
            <a:off x="7155402" y="1322773"/>
            <a:ext cx="4776953" cy="4401266"/>
          </a:xfrm>
        </p:spPr>
        <p:txBody>
          <a:bodyPr>
            <a:normAutofit/>
          </a:bodyPr>
          <a:lstStyle/>
          <a:p>
            <a:pPr algn="ctr"/>
            <a:r>
              <a:rPr lang="lt-LT" sz="2000" dirty="0"/>
              <a:t>Tai pavasario šauklys. Dar vadinamas vyturiu, vyturėliu. Šviesiai rusva jo spalva, juodi dryželiai sukuria margumą, kuris padeda paukščiui slapstytis.</a:t>
            </a:r>
            <a:r>
              <a:rPr lang="en-GB" sz="2000" dirty="0"/>
              <a:t> </a:t>
            </a:r>
            <a:r>
              <a:rPr lang="en-GB" sz="2000" dirty="0" err="1"/>
              <a:t>Vieversys</a:t>
            </a:r>
            <a:r>
              <a:rPr lang="en-GB" sz="2000" dirty="0"/>
              <a:t> </a:t>
            </a:r>
            <a:r>
              <a:rPr lang="en-GB" sz="2000" dirty="0" err="1"/>
              <a:t>skrisdamas</a:t>
            </a:r>
            <a:r>
              <a:rPr lang="en-GB" sz="2000" dirty="0"/>
              <a:t> </a:t>
            </a:r>
            <a:r>
              <a:rPr lang="en-GB" sz="2000" dirty="0" err="1"/>
              <a:t>čirena</a:t>
            </a:r>
            <a:r>
              <a:rPr lang="en-GB" sz="2000" dirty="0"/>
              <a:t>: „</a:t>
            </a:r>
            <a:r>
              <a:rPr lang="en-GB" sz="2000" dirty="0" err="1"/>
              <a:t>Čyru</a:t>
            </a:r>
            <a:r>
              <a:rPr lang="en-GB" sz="2000" dirty="0"/>
              <a:t> </a:t>
            </a:r>
            <a:r>
              <a:rPr lang="en-GB" sz="2000" dirty="0" err="1"/>
              <a:t>vyru</a:t>
            </a:r>
            <a:r>
              <a:rPr lang="en-GB" sz="2000" dirty="0"/>
              <a:t> </a:t>
            </a:r>
            <a:r>
              <a:rPr lang="en-GB" sz="2000" dirty="0" err="1"/>
              <a:t>pavasaris</a:t>
            </a:r>
            <a:r>
              <a:rPr lang="en-GB" sz="2000" dirty="0"/>
              <a:t>, </a:t>
            </a:r>
            <a:r>
              <a:rPr lang="en-GB" sz="2000" dirty="0" err="1"/>
              <a:t>Čyru</a:t>
            </a:r>
            <a:r>
              <a:rPr lang="en-GB" sz="2000" dirty="0"/>
              <a:t> </a:t>
            </a:r>
            <a:r>
              <a:rPr lang="en-GB" sz="2000" dirty="0" err="1"/>
              <a:t>vyru</a:t>
            </a:r>
            <a:r>
              <a:rPr lang="en-GB" sz="2000" dirty="0"/>
              <a:t> </a:t>
            </a:r>
            <a:r>
              <a:rPr lang="en-GB" sz="2000" dirty="0" err="1"/>
              <a:t>pavasaris</a:t>
            </a:r>
            <a:r>
              <a:rPr lang="lt-LT" sz="2000" dirty="0"/>
              <a:t>“. Minta vabzdžiais, augalų sėklomis. Įdomus faktas - žiemą vieversys praleidžia Vakarų Europoje. Tačiau ten jų negirdėsite, nes jie gieda tik namuose, tėvynėje. Tikri patriotai.</a:t>
            </a:r>
            <a:endParaRPr lang="en-GB" sz="2000" dirty="0"/>
          </a:p>
        </p:txBody>
      </p:sp>
      <p:pic>
        <p:nvPicPr>
          <p:cNvPr id="3" name="vieversys">
            <a:hlinkClick r:id="" action="ppaction://media"/>
            <a:extLst>
              <a:ext uri="{FF2B5EF4-FFF2-40B4-BE49-F238E27FC236}">
                <a16:creationId xmlns:a16="http://schemas.microsoft.com/office/drawing/2014/main" id="{68E97F97-8E42-46DE-BDDE-16281DAE5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3371" y="761262"/>
            <a:ext cx="487363" cy="487363"/>
          </a:xfrm>
          <a:prstGeom prst="rect">
            <a:avLst/>
          </a:prstGeom>
        </p:spPr>
      </p:pic>
    </p:spTree>
    <p:extLst>
      <p:ext uri="{BB962C8B-B14F-4D97-AF65-F5344CB8AC3E}">
        <p14:creationId xmlns:p14="http://schemas.microsoft.com/office/powerpoint/2010/main" val="189215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7EA92-3465-41A7-8D1C-9F0B643CBC54}"/>
              </a:ext>
            </a:extLst>
          </p:cNvPr>
          <p:cNvSpPr>
            <a:spLocks noGrp="1"/>
          </p:cNvSpPr>
          <p:nvPr>
            <p:ph type="title"/>
          </p:nvPr>
        </p:nvSpPr>
        <p:spPr>
          <a:xfrm>
            <a:off x="8398276" y="763481"/>
            <a:ext cx="2317072" cy="674702"/>
          </a:xfrm>
        </p:spPr>
        <p:txBody>
          <a:bodyPr anchor="t">
            <a:normAutofit/>
          </a:bodyPr>
          <a:lstStyle/>
          <a:p>
            <a:pPr algn="ctr"/>
            <a:r>
              <a:rPr lang="lt-LT" dirty="0"/>
              <a:t>PEMPĖ</a:t>
            </a:r>
            <a:endParaRPr lang="en-GB" dirty="0"/>
          </a:p>
        </p:txBody>
      </p:sp>
      <p:pic>
        <p:nvPicPr>
          <p:cNvPr id="6" name="Picture Placeholder 5" descr="A bird that is standing in the sand&#10;&#10;Description automatically generated">
            <a:extLst>
              <a:ext uri="{FF2B5EF4-FFF2-40B4-BE49-F238E27FC236}">
                <a16:creationId xmlns:a16="http://schemas.microsoft.com/office/drawing/2014/main" id="{3F5CD4E7-C21F-472C-9D67-4959521ACC8F}"/>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5790" r="5790"/>
          <a:stretch>
            <a:fillRect/>
          </a:stretch>
        </p:blipFill>
        <p:spPr>
          <a:xfrm>
            <a:off x="825324" y="1019906"/>
            <a:ext cx="5943600" cy="4572000"/>
          </a:xfrm>
        </p:spPr>
      </p:pic>
      <p:sp>
        <p:nvSpPr>
          <p:cNvPr id="4" name="Text Placeholder 3">
            <a:extLst>
              <a:ext uri="{FF2B5EF4-FFF2-40B4-BE49-F238E27FC236}">
                <a16:creationId xmlns:a16="http://schemas.microsoft.com/office/drawing/2014/main" id="{4EE0DD60-F7C7-44A3-99A3-1B401A57546D}"/>
              </a:ext>
            </a:extLst>
          </p:cNvPr>
          <p:cNvSpPr>
            <a:spLocks noGrp="1"/>
          </p:cNvSpPr>
          <p:nvPr>
            <p:ph type="body" sz="half" idx="2"/>
          </p:nvPr>
        </p:nvSpPr>
        <p:spPr>
          <a:xfrm>
            <a:off x="7492891" y="1287261"/>
            <a:ext cx="4101346" cy="4807257"/>
          </a:xfrm>
        </p:spPr>
        <p:txBody>
          <a:bodyPr>
            <a:normAutofit fontScale="55000" lnSpcReduction="20000"/>
          </a:bodyPr>
          <a:lstStyle/>
          <a:p>
            <a:pPr algn="ctr"/>
            <a:r>
              <a:rPr lang="lt-LT" sz="4400" dirty="0"/>
              <a:t>Tai bundančios gamtos pranašas. Pempę nesunku pažinti iš ilgo kuodo ir margų spalvų. Sakoma, kad parlėkusi pempė sveikinasi lyg tardama žodžius: „</a:t>
            </a:r>
            <a:r>
              <a:rPr lang="lt-LT" sz="4400" dirty="0" err="1"/>
              <a:t>gy</a:t>
            </a:r>
            <a:r>
              <a:rPr lang="lt-LT" sz="4400" dirty="0"/>
              <a:t>-vi, </a:t>
            </a:r>
            <a:r>
              <a:rPr lang="lt-LT" sz="4400" dirty="0" err="1"/>
              <a:t>gy</a:t>
            </a:r>
            <a:r>
              <a:rPr lang="lt-LT" sz="4400" dirty="0"/>
              <a:t>-vi". Jų namai pelkėse, drėgnose pievose ar dirvose. Ilgomis kojomis braido vandenyje ir dumble, ilgais snapais iš žemės trauko sliekus.</a:t>
            </a:r>
            <a:br>
              <a:rPr lang="lt-LT" sz="4400" dirty="0"/>
            </a:br>
            <a:br>
              <a:rPr lang="lt-LT" sz="3100" dirty="0"/>
            </a:br>
            <a:br>
              <a:rPr lang="lt-LT" sz="3100" dirty="0"/>
            </a:br>
            <a:br>
              <a:rPr lang="lt-LT" dirty="0"/>
            </a:br>
            <a:br>
              <a:rPr lang="lt-LT" dirty="0"/>
            </a:br>
            <a:endParaRPr lang="en-GB" dirty="0"/>
          </a:p>
        </p:txBody>
      </p:sp>
      <p:pic>
        <p:nvPicPr>
          <p:cNvPr id="3" name="pempė">
            <a:hlinkClick r:id="" action="ppaction://media"/>
            <a:extLst>
              <a:ext uri="{FF2B5EF4-FFF2-40B4-BE49-F238E27FC236}">
                <a16:creationId xmlns:a16="http://schemas.microsoft.com/office/drawing/2014/main" id="{CFC709CB-68FB-4D56-AAB8-2F442E4EF9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6874" y="799898"/>
            <a:ext cx="487363" cy="487363"/>
          </a:xfrm>
          <a:prstGeom prst="rect">
            <a:avLst/>
          </a:prstGeom>
        </p:spPr>
      </p:pic>
    </p:spTree>
    <p:extLst>
      <p:ext uri="{BB962C8B-B14F-4D97-AF65-F5344CB8AC3E}">
        <p14:creationId xmlns:p14="http://schemas.microsoft.com/office/powerpoint/2010/main" val="72664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B45B-2AE6-47DB-8757-A3E9C7C12B6B}"/>
              </a:ext>
            </a:extLst>
          </p:cNvPr>
          <p:cNvSpPr>
            <a:spLocks noGrp="1"/>
          </p:cNvSpPr>
          <p:nvPr>
            <p:ph type="title"/>
          </p:nvPr>
        </p:nvSpPr>
        <p:spPr>
          <a:xfrm>
            <a:off x="1065212" y="304800"/>
            <a:ext cx="10058402" cy="1219200"/>
          </a:xfrm>
        </p:spPr>
        <p:txBody>
          <a:bodyPr anchor="b">
            <a:normAutofit/>
          </a:bodyPr>
          <a:lstStyle/>
          <a:p>
            <a:pPr algn="ctr"/>
            <a:r>
              <a:rPr lang="lt-LT" dirty="0"/>
              <a:t>Lizdų paveikslėliai</a:t>
            </a:r>
            <a:endParaRPr lang="en-GB" dirty="0"/>
          </a:p>
        </p:txBody>
      </p:sp>
      <p:pic>
        <p:nvPicPr>
          <p:cNvPr id="8" name="Picture Placeholder 7" descr="A pile of hay&#10;&#10;Description automatically generated">
            <a:extLst>
              <a:ext uri="{FF2B5EF4-FFF2-40B4-BE49-F238E27FC236}">
                <a16:creationId xmlns:a16="http://schemas.microsoft.com/office/drawing/2014/main" id="{3F32CE3B-0387-4B48-9EB5-57A043EE6D0D}"/>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13411" r="13411"/>
          <a:stretch>
            <a:fillRect/>
          </a:stretch>
        </p:blipFill>
        <p:spPr>
          <a:xfrm>
            <a:off x="1249363" y="1824038"/>
            <a:ext cx="2714625" cy="2776537"/>
          </a:xfrm>
        </p:spPr>
      </p:pic>
      <p:sp>
        <p:nvSpPr>
          <p:cNvPr id="13" name="Text Placeholder 3">
            <a:extLst>
              <a:ext uri="{FF2B5EF4-FFF2-40B4-BE49-F238E27FC236}">
                <a16:creationId xmlns:a16="http://schemas.microsoft.com/office/drawing/2014/main" id="{66E28AF3-7121-4A23-81C3-E0DE436E79AE}"/>
              </a:ext>
            </a:extLst>
          </p:cNvPr>
          <p:cNvSpPr>
            <a:spLocks noGrp="1"/>
          </p:cNvSpPr>
          <p:nvPr>
            <p:ph type="body" sz="half" idx="2"/>
          </p:nvPr>
        </p:nvSpPr>
        <p:spPr>
          <a:xfrm>
            <a:off x="1235212" y="4947405"/>
            <a:ext cx="2743200" cy="601139"/>
          </a:xfrm>
        </p:spPr>
        <p:txBody>
          <a:bodyPr>
            <a:normAutofit/>
          </a:bodyPr>
          <a:lstStyle/>
          <a:p>
            <a:pPr algn="ctr"/>
            <a:r>
              <a:rPr lang="lt-LT" sz="2000" b="1" dirty="0"/>
              <a:t>Varnėno lizdas </a:t>
            </a:r>
            <a:endParaRPr lang="en-US" sz="2000" b="1" dirty="0"/>
          </a:p>
        </p:txBody>
      </p:sp>
      <p:pic>
        <p:nvPicPr>
          <p:cNvPr id="6" name="Picture Placeholder 5" descr="A pile of hay&#10;&#10;Description automatically generated">
            <a:extLst>
              <a:ext uri="{FF2B5EF4-FFF2-40B4-BE49-F238E27FC236}">
                <a16:creationId xmlns:a16="http://schemas.microsoft.com/office/drawing/2014/main" id="{035069C7-3516-4DD2-A986-4C5DA6ADE331}"/>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13420" r="13216"/>
          <a:stretch/>
        </p:blipFill>
        <p:spPr>
          <a:xfrm>
            <a:off x="4720924" y="1824285"/>
            <a:ext cx="2715768" cy="2776308"/>
          </a:xfrm>
          <a:noFill/>
        </p:spPr>
      </p:pic>
      <p:sp>
        <p:nvSpPr>
          <p:cNvPr id="15" name="Text Placeholder 5">
            <a:extLst>
              <a:ext uri="{FF2B5EF4-FFF2-40B4-BE49-F238E27FC236}">
                <a16:creationId xmlns:a16="http://schemas.microsoft.com/office/drawing/2014/main" id="{2C77620F-4A9B-4C81-9E48-9732A9D311E8}"/>
              </a:ext>
            </a:extLst>
          </p:cNvPr>
          <p:cNvSpPr>
            <a:spLocks noGrp="1"/>
          </p:cNvSpPr>
          <p:nvPr>
            <p:ph type="body" sz="half" idx="21"/>
          </p:nvPr>
        </p:nvSpPr>
        <p:spPr>
          <a:xfrm>
            <a:off x="4707208" y="4947405"/>
            <a:ext cx="2743200" cy="914400"/>
          </a:xfrm>
        </p:spPr>
        <p:txBody>
          <a:bodyPr>
            <a:normAutofit/>
          </a:bodyPr>
          <a:lstStyle/>
          <a:p>
            <a:pPr algn="ctr"/>
            <a:r>
              <a:rPr lang="lt-LT" sz="2000" b="1" dirty="0"/>
              <a:t>Vieversio lizdas </a:t>
            </a:r>
            <a:endParaRPr lang="en-US" sz="2000" b="1" dirty="0"/>
          </a:p>
        </p:txBody>
      </p:sp>
      <p:pic>
        <p:nvPicPr>
          <p:cNvPr id="10" name="Picture Placeholder 9" descr="A picture containing grass, outdoor, frog, green&#10;&#10;Description automatically generated">
            <a:extLst>
              <a:ext uri="{FF2B5EF4-FFF2-40B4-BE49-F238E27FC236}">
                <a16:creationId xmlns:a16="http://schemas.microsoft.com/office/drawing/2014/main" id="{0D0014DB-232B-4551-826D-ACBA58AC5C2E}"/>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58" r="1658"/>
          <a:stretch>
            <a:fillRect/>
          </a:stretch>
        </p:blipFill>
        <p:spPr>
          <a:xfrm>
            <a:off x="8223250" y="1824038"/>
            <a:ext cx="2714625" cy="2776537"/>
          </a:xfrm>
        </p:spPr>
      </p:pic>
      <p:sp>
        <p:nvSpPr>
          <p:cNvPr id="19" name="Text Placeholder 7">
            <a:extLst>
              <a:ext uri="{FF2B5EF4-FFF2-40B4-BE49-F238E27FC236}">
                <a16:creationId xmlns:a16="http://schemas.microsoft.com/office/drawing/2014/main" id="{FF537F39-DD25-4EF1-8EFF-938772CA00B8}"/>
              </a:ext>
            </a:extLst>
          </p:cNvPr>
          <p:cNvSpPr>
            <a:spLocks noGrp="1"/>
          </p:cNvSpPr>
          <p:nvPr>
            <p:ph type="body" sz="half" idx="22"/>
          </p:nvPr>
        </p:nvSpPr>
        <p:spPr>
          <a:xfrm>
            <a:off x="8209082" y="4947405"/>
            <a:ext cx="2743200" cy="914400"/>
          </a:xfrm>
        </p:spPr>
        <p:txBody>
          <a:bodyPr>
            <a:normAutofit/>
          </a:bodyPr>
          <a:lstStyle/>
          <a:p>
            <a:pPr algn="ctr"/>
            <a:r>
              <a:rPr lang="lt-LT" sz="2000" b="1" dirty="0"/>
              <a:t>Pempės lizdas </a:t>
            </a:r>
            <a:endParaRPr lang="en-US" sz="2000" b="1" dirty="0"/>
          </a:p>
        </p:txBody>
      </p:sp>
    </p:spTree>
    <p:extLst>
      <p:ext uri="{BB962C8B-B14F-4D97-AF65-F5344CB8AC3E}">
        <p14:creationId xmlns:p14="http://schemas.microsoft.com/office/powerpoint/2010/main" val="264462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10058402" cy="671744"/>
          </a:xfrm>
        </p:spPr>
        <p:txBody>
          <a:bodyPr/>
          <a:lstStyle/>
          <a:p>
            <a:pPr algn="ctr"/>
            <a:r>
              <a:rPr lang="lt-LT" dirty="0"/>
              <a:t>Pirmadienis</a:t>
            </a:r>
            <a:endParaRPr dirty="0"/>
          </a:p>
        </p:txBody>
      </p:sp>
      <p:sp>
        <p:nvSpPr>
          <p:cNvPr id="14" name="Content Placeholder 13"/>
          <p:cNvSpPr>
            <a:spLocks noGrp="1"/>
          </p:cNvSpPr>
          <p:nvPr>
            <p:ph idx="1"/>
          </p:nvPr>
        </p:nvSpPr>
        <p:spPr>
          <a:xfrm>
            <a:off x="1145218" y="896645"/>
            <a:ext cx="10271465" cy="5656555"/>
          </a:xfrm>
        </p:spPr>
        <p:txBody>
          <a:bodyPr>
            <a:normAutofit/>
          </a:bodyPr>
          <a:lstStyle/>
          <a:p>
            <a:r>
              <a:rPr lang="lt-LT" sz="2000" dirty="0"/>
              <a:t>Klausytis paukščių balsų įrašų, mėginti atpažinti pagal balsą.</a:t>
            </a:r>
          </a:p>
          <a:p>
            <a:pPr marL="0" indent="0">
              <a:buNone/>
            </a:pPr>
            <a:r>
              <a:rPr lang="en-GB" sz="2000" dirty="0">
                <a:hlinkClick r:id="rId2"/>
              </a:rPr>
              <a:t>https://www.youtube.com/watch?v=SNigsQ4Uf_0</a:t>
            </a:r>
            <a:endParaRPr sz="2000" dirty="0"/>
          </a:p>
          <a:p>
            <a:r>
              <a:rPr lang="lt-LT" sz="2000" dirty="0"/>
              <a:t>Sudėlioti paukščio dėlionę:</a:t>
            </a:r>
          </a:p>
          <a:p>
            <a:pPr marL="0" indent="0">
              <a:buNone/>
            </a:pPr>
            <a:r>
              <a:rPr lang="en-GB" sz="2000" dirty="0">
                <a:hlinkClick r:id="rId3"/>
              </a:rPr>
              <a:t>http://www.first-school.ws/puzzlesonline/fairytales/ugly-duckling.htm</a:t>
            </a:r>
            <a:r>
              <a:rPr lang="lt-LT" sz="2000" dirty="0"/>
              <a:t> lengvas</a:t>
            </a:r>
          </a:p>
          <a:p>
            <a:r>
              <a:rPr lang="lt-LT" sz="2000" dirty="0"/>
              <a:t>Iš turimų daiktų namie (siūlų, pieštukų, medžiagų, popieriaus, laikraščių) ar lauke prisirinkus šakelių, šapelių, sausos žolės, pabandyti pagaminti paukščio lizdą. Nufotografuoti.</a:t>
            </a:r>
          </a:p>
          <a:p>
            <a:pPr marL="0" indent="0">
              <a:buNone/>
            </a:pPr>
            <a:r>
              <a:rPr lang="lt-LT" b="1" u="sng" dirty="0"/>
              <a:t> </a:t>
            </a:r>
            <a:r>
              <a:rPr lang="lt-LT" sz="1800" b="1" u="sng" dirty="0"/>
              <a:t>Vaikų įsivertinimas - Kaip sekėsi atlikt pirmadienio veiklas? Pasirinkite spalvą</a:t>
            </a:r>
          </a:p>
          <a:p>
            <a:pPr marL="0" indent="0">
              <a:spcBef>
                <a:spcPts val="600"/>
              </a:spcBef>
              <a:buNone/>
            </a:pPr>
            <a:r>
              <a:rPr lang="lt-LT" sz="1800" b="1" dirty="0">
                <a:solidFill>
                  <a:srgbClr val="00B050"/>
                </a:solidFill>
              </a:rPr>
              <a:t>            PUIKIAI		</a:t>
            </a:r>
            <a:r>
              <a:rPr lang="lt-LT" sz="1800" b="1" dirty="0">
                <a:solidFill>
                  <a:srgbClr val="FFC000"/>
                </a:solidFill>
              </a:rPr>
              <a:t>GERAI	</a:t>
            </a:r>
            <a:r>
              <a:rPr lang="lt-LT" sz="1800" b="1" dirty="0">
                <a:solidFill>
                  <a:srgbClr val="00B050"/>
                </a:solidFill>
              </a:rPr>
              <a:t>	</a:t>
            </a:r>
            <a:r>
              <a:rPr lang="lt-LT" sz="1800" b="1" dirty="0">
                <a:solidFill>
                  <a:srgbClr val="FF0000"/>
                </a:solidFill>
              </a:rPr>
              <a:t>REIKIA PASISTENGTI</a:t>
            </a:r>
          </a:p>
          <a:p>
            <a:pPr marL="0" indent="0">
              <a:spcBef>
                <a:spcPts val="600"/>
              </a:spcBef>
              <a:buNone/>
            </a:pPr>
            <a:r>
              <a:rPr lang="lt-LT" sz="1300" b="1" dirty="0">
                <a:solidFill>
                  <a:srgbClr val="00B050"/>
                </a:solidFill>
              </a:rPr>
              <a:t>	</a:t>
            </a:r>
            <a:r>
              <a:rPr lang="lt-LT" sz="1300" dirty="0"/>
              <a:t>		</a:t>
            </a:r>
            <a:r>
              <a:rPr lang="lt-LT" dirty="0"/>
              <a:t>				</a:t>
            </a:r>
            <a:endParaRPr dirty="0"/>
          </a:p>
        </p:txBody>
      </p:sp>
      <p:pic>
        <p:nvPicPr>
          <p:cNvPr id="2" name="Paveikslėlis 1">
            <a:extLst>
              <a:ext uri="{FF2B5EF4-FFF2-40B4-BE49-F238E27FC236}">
                <a16:creationId xmlns:a16="http://schemas.microsoft.com/office/drawing/2014/main" id="{85D516AB-30B3-4B6E-BAC0-79314FC970C3}"/>
              </a:ext>
            </a:extLst>
          </p:cNvPr>
          <p:cNvPicPr>
            <a:picLocks noChangeAspect="1"/>
          </p:cNvPicPr>
          <p:nvPr/>
        </p:nvPicPr>
        <p:blipFill>
          <a:blip r:embed="rId4"/>
          <a:stretch>
            <a:fillRect/>
          </a:stretch>
        </p:blipFill>
        <p:spPr>
          <a:xfrm>
            <a:off x="2299451" y="5286754"/>
            <a:ext cx="865707" cy="865707"/>
          </a:xfrm>
          <a:prstGeom prst="rect">
            <a:avLst/>
          </a:prstGeom>
        </p:spPr>
      </p:pic>
      <p:pic>
        <p:nvPicPr>
          <p:cNvPr id="5" name="Paveikslėlis 4">
            <a:extLst>
              <a:ext uri="{FF2B5EF4-FFF2-40B4-BE49-F238E27FC236}">
                <a16:creationId xmlns:a16="http://schemas.microsoft.com/office/drawing/2014/main" id="{7CFE8FFD-C2E3-4000-ADA2-0EEB83FC368D}"/>
              </a:ext>
            </a:extLst>
          </p:cNvPr>
          <p:cNvPicPr>
            <a:picLocks noChangeAspect="1"/>
          </p:cNvPicPr>
          <p:nvPr/>
        </p:nvPicPr>
        <p:blipFill>
          <a:blip r:embed="rId5"/>
          <a:stretch>
            <a:fillRect/>
          </a:stretch>
        </p:blipFill>
        <p:spPr>
          <a:xfrm>
            <a:off x="4848903" y="5285314"/>
            <a:ext cx="866667" cy="866667"/>
          </a:xfrm>
          <a:prstGeom prst="rect">
            <a:avLst/>
          </a:prstGeom>
        </p:spPr>
      </p:pic>
      <p:pic>
        <p:nvPicPr>
          <p:cNvPr id="3" name="Paveikslėlis 2">
            <a:extLst>
              <a:ext uri="{FF2B5EF4-FFF2-40B4-BE49-F238E27FC236}">
                <a16:creationId xmlns:a16="http://schemas.microsoft.com/office/drawing/2014/main" id="{38AA1406-A4DF-4A45-A105-24954759BD3B}"/>
              </a:ext>
            </a:extLst>
          </p:cNvPr>
          <p:cNvPicPr>
            <a:picLocks noChangeAspect="1"/>
          </p:cNvPicPr>
          <p:nvPr/>
        </p:nvPicPr>
        <p:blipFill>
          <a:blip r:embed="rId6"/>
          <a:stretch>
            <a:fillRect/>
          </a:stretch>
        </p:blipFill>
        <p:spPr>
          <a:xfrm>
            <a:off x="7368115" y="5341143"/>
            <a:ext cx="816935" cy="810838"/>
          </a:xfrm>
          <a:prstGeom prst="rect">
            <a:avLst/>
          </a:prstGeom>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1304</Words>
  <Application>Microsoft Office PowerPoint</Application>
  <PresentationFormat>Plačiaekranė</PresentationFormat>
  <Paragraphs>132</Paragraphs>
  <Slides>22</Slides>
  <Notes>0</Notes>
  <HiddenSlides>0</HiddenSlides>
  <MMClips>7</MMClips>
  <ScaleCrop>false</ScaleCrop>
  <HeadingPairs>
    <vt:vector size="6" baseType="variant">
      <vt:variant>
        <vt:lpstr>Naudojami šriftai</vt:lpstr>
      </vt:variant>
      <vt:variant>
        <vt:i4>2</vt:i4>
      </vt:variant>
      <vt:variant>
        <vt:lpstr>Tema</vt:lpstr>
      </vt:variant>
      <vt:variant>
        <vt:i4>1</vt:i4>
      </vt:variant>
      <vt:variant>
        <vt:lpstr>Skaidrių pavadinimai</vt:lpstr>
      </vt:variant>
      <vt:variant>
        <vt:i4>22</vt:i4>
      </vt:variant>
    </vt:vector>
  </HeadingPairs>
  <TitlesOfParts>
    <vt:vector size="25" baseType="lpstr">
      <vt:lpstr>Arial</vt:lpstr>
      <vt:lpstr>Segoe Print</vt:lpstr>
      <vt:lpstr>Nature Illustration 16x9</vt:lpstr>
      <vt:lpstr>Pavasaris kalba paukštelio balsu  Kovo 30d. - Balandžio 3d.</vt:lpstr>
      <vt:lpstr>„PowerPoint“ pateiktis</vt:lpstr>
      <vt:lpstr>ĮVADAS</vt:lpstr>
      <vt:lpstr>Sugrįžę paukšteliai ieško namų. Paukšteliai, kaip ir žmonės, kai kada stato namus patys, kartais naudoja svetimus arba jų visai neturi. Paukščiai lizdus suka ant žemės, krūmuose, medžiuos.</vt:lpstr>
      <vt:lpstr>VARNĖNAS  </vt:lpstr>
      <vt:lpstr>VIEVERSYS</vt:lpstr>
      <vt:lpstr>PEMPĖ</vt:lpstr>
      <vt:lpstr>Lizdų paveikslėliai</vt:lpstr>
      <vt:lpstr>Pirmadienis</vt:lpstr>
      <vt:lpstr>Antradienis</vt:lpstr>
      <vt:lpstr>„PowerPoint“ pateiktis</vt:lpstr>
      <vt:lpstr>„PowerPoint“ pateiktis</vt:lpstr>
      <vt:lpstr>„PowerPoint“ pateiktis</vt:lpstr>
      <vt:lpstr>„PowerPoint“ pateiktis</vt:lpstr>
      <vt:lpstr>Klausimai penktadieniui</vt:lpstr>
      <vt:lpstr>„PowerPoint“ pateiktis</vt:lpstr>
      <vt:lpstr>„PowerPoint“ pateiktis</vt:lpstr>
      <vt:lpstr>„PowerPoint“ pateiktis</vt:lpstr>
      <vt:lpstr>„PowerPoint“ pateiktis</vt:lpstr>
      <vt:lpstr>„PowerPoint“ pateiktis</vt:lpstr>
      <vt:lpstr>„PowerPoint“ pateiktis</vt:lpstr>
      <vt:lpstr>Nuotoliniam darbui priemonę parengė ikimokyklinio ugdymo ,,Boružėlių‘‘ grupės mokytojos (Auklėtojos):  Asta Rimkuvienė, Neringa Juočienė</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Pavasaris kalba paukštelio balsu Kovo30d.-Balandžio3d.</dc:title>
  <dc:creator>Juociai</dc:creator>
  <cp:lastModifiedBy>Erlandas Rimkus</cp:lastModifiedBy>
  <cp:revision>50</cp:revision>
  <dcterms:created xsi:type="dcterms:W3CDTF">2020-03-20T11:53:28Z</dcterms:created>
  <dcterms:modified xsi:type="dcterms:W3CDTF">2020-03-25T15:29:53Z</dcterms:modified>
</cp:coreProperties>
</file>