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4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792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43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850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548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205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399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405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147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672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502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59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624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14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319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217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041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9A01FA-C2F1-4AE6-9071-D6072CE59DF9}" type="datetimeFigureOut">
              <a:rPr lang="lt-LT" smtClean="0"/>
              <a:t>2021-05-03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345634-1855-4641-808B-64BB0CDC077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2232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cad=rja&amp;uact=8&amp;ved=0ahUKEwitlNDCgOTZAhVMlSwKHe15ByAQjRwIBg&amp;url=http://gifimage.net/macchina-gif/&amp;psig=AOvVaw1Ei6iZTaobgG3EiSPuOvAk&amp;ust=152084852281160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s://www.google.lt/url?sa=i&amp;rct=j&amp;q=&amp;esrc=s&amp;source=images&amp;cd=&amp;cad=rja&amp;uact=8&amp;ved=0ahUKEwjk2P3S27LZAhUKblAKHWkPDZ4QjRwIBw&amp;url=https://www.multicominc.com/products/black-street-light-animation/&amp;psig=AOvVaw0QRjCD6UMkeUVY2BH0W7VP&amp;ust=1519154745712389" TargetMode="Externa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lt/url?sa=i&amp;rct=j&amp;q=&amp;esrc=s&amp;source=images&amp;cd=&amp;cad=rja&amp;uact=8&amp;ved=0ahUKEwjDo9fy_dzZAhVmF8AKHQxjBkMQjRwIBg&amp;url=https://truck-driver-worldwide.page.tl/Fire-Engines.htm&amp;psig=AOvVaw2Ete0MQcnVzwK6Pu27e5fM&amp;ust=1520607225407481" TargetMode="External"/><Relationship Id="rId3" Type="http://schemas.openxmlformats.org/officeDocument/2006/relationships/image" Target="../media/image18.gif"/><Relationship Id="rId7" Type="http://schemas.openxmlformats.org/officeDocument/2006/relationships/image" Target="../media/image20.gif"/><Relationship Id="rId2" Type="http://schemas.openxmlformats.org/officeDocument/2006/relationships/hyperlink" Target="https://www.google.lt/url?sa=i&amp;rct=j&amp;q=&amp;esrc=s&amp;source=images&amp;cd=&amp;cad=rja&amp;uact=8&amp;ved=0ahUKEwi46f7r_9zZAhXoIsAKHSVBCJUQjRwIBg&amp;url=https://giphy.com/stickers/prague-HCDhRFYlJSlI4&amp;psig=AOvVaw2SPiMElmqUIX6NYW1kdb7K&amp;ust=15206078198245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lt/url?sa=i&amp;rct=j&amp;q=&amp;esrc=s&amp;source=images&amp;cd=&amp;cad=rja&amp;uact=8&amp;ved=0ahUKEwiM9PDlhN3ZAhUKfMAKHWRAA9cQjRwIBg&amp;url=https://giphy.com/stickers/112-TiTkGwcNSPv3y&amp;psig=AOvVaw3qi7E5mK6TKUwMws9xj6qZ&amp;ust=1520609153260259" TargetMode="External"/><Relationship Id="rId5" Type="http://schemas.openxmlformats.org/officeDocument/2006/relationships/image" Target="../media/image19.gif"/><Relationship Id="rId4" Type="http://schemas.openxmlformats.org/officeDocument/2006/relationships/hyperlink" Target="https://www.google.lt/url?sa=i&amp;rct=j&amp;q=&amp;esrc=s&amp;source=images&amp;cd=&amp;cad=rja&amp;uact=8&amp;ved=0ahUKEwj71cCQgd3ZAhXLDcAKHUHTCBgQjRwIBg&amp;url=https://awancolonyharipur.wordpress.com/tag/awan-colony-haripur-hazara/page/28/&amp;psig=AOvVaw0tMSNOUepFCJ9laZ9jY9yr&amp;ust=1520608196276353" TargetMode="External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lt/url?sa=i&amp;rct=j&amp;q=&amp;esrc=s&amp;source=images&amp;cd=&amp;cad=rja&amp;uact=8&amp;ved=0ahUKEwi9kZSqy6jZAhUHZVAKHQIBD1QQjRwIBw&amp;url=https://beritabojonegoro.com/read/6209-upt-bina-marga-bojoneoro-akan-perlebar-jalan-dander-kota.html&amp;psig=AOvVaw0shmTAkAETP4fOy8EJ01h3&amp;ust=151880705212153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storyjumper.com/book/read/21760188/KUO-MES-KELIAUJAM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3c79acd4ddb&amp;fbclid=IwAR2i_W444nlNOjbyMnkbTJ_kjG7LiPehEA7bcoAt2hdr1Oyj0ZeShiiJqJ8" TargetMode="External"/><Relationship Id="rId2" Type="http://schemas.openxmlformats.org/officeDocument/2006/relationships/hyperlink" Target="https://www.liveworksheets.com/kc188039t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899311" y="1977146"/>
            <a:ext cx="7197726" cy="2421464"/>
          </a:xfrm>
        </p:spPr>
        <p:txBody>
          <a:bodyPr/>
          <a:lstStyle/>
          <a:p>
            <a:endParaRPr lang="lt-LT" i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842456"/>
            <a:ext cx="9144000" cy="1455312"/>
          </a:xfrm>
        </p:spPr>
        <p:txBody>
          <a:bodyPr>
            <a:normAutofit/>
          </a:bodyPr>
          <a:lstStyle/>
          <a:p>
            <a:r>
              <a:rPr lang="lt-LT" sz="6000" dirty="0" smtClean="0"/>
              <a:t>IŠ KUR KYLA TRIUKŠMAS?</a:t>
            </a:r>
            <a:endParaRPr lang="lt-LT" sz="60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6" y="564658"/>
            <a:ext cx="7302322" cy="4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1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19955"/>
          </a:xfrm>
        </p:spPr>
        <p:txBody>
          <a:bodyPr/>
          <a:lstStyle/>
          <a:p>
            <a:r>
              <a:rPr lang="lt-LT" dirty="0"/>
              <a:t>PAVIRŠIAUS RAŠTO KOPIJAVIMAS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73670" y="1584100"/>
            <a:ext cx="4709054" cy="1635617"/>
          </a:xfrm>
        </p:spPr>
        <p:txBody>
          <a:bodyPr/>
          <a:lstStyle/>
          <a:p>
            <a:r>
              <a:rPr lang="lt-LT" sz="2000" dirty="0" smtClean="0"/>
              <a:t>Priemonės. Popieriaus lapai, vaškinės kreidelės arba minkšti pieštukai, objektai, pvz., medžiai, asfaltas ir t.t. kur aiškiai matosi iškilūs paviršiai.</a:t>
            </a:r>
            <a:endParaRPr lang="lt-LT" sz="20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85801" y="3335628"/>
            <a:ext cx="4996923" cy="306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/>
              <a:t>     EIGA.</a:t>
            </a:r>
          </a:p>
          <a:p>
            <a:pPr marL="0" indent="0">
              <a:buNone/>
            </a:pPr>
            <a:r>
              <a:rPr lang="lt-LT" sz="2400" dirty="0" smtClean="0"/>
              <a:t>     Išsiaiškinama, kurių aplinkos objektų paviršius išsiskiria iškiliu raštu. Popieriaus lapas uždedamas ant paviršiaus ir trinamas kreidelėmis ar pieštuku. Aptariame, koks </a:t>
            </a:r>
            <a:r>
              <a:rPr lang="lt-LT" sz="2400" smtClean="0"/>
              <a:t>raštas gavosi.</a:t>
            </a:r>
            <a:endParaRPr lang="lt-LT" sz="2400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24" y="1725769"/>
            <a:ext cx="5702200" cy="4065431"/>
          </a:xfrm>
        </p:spPr>
      </p:pic>
    </p:spTree>
    <p:extLst>
      <p:ext uri="{BB962C8B-B14F-4D97-AF65-F5344CB8AC3E}">
        <p14:creationId xmlns:p14="http://schemas.microsoft.com/office/powerpoint/2010/main" val="237808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BF81C7F-A2D1-40EA-8BA0-7602709FC397}"/>
              </a:ext>
            </a:extLst>
          </p:cNvPr>
          <p:cNvSpPr>
            <a:spLocks noGrp="1"/>
          </p:cNvSpPr>
          <p:nvPr/>
        </p:nvSpPr>
        <p:spPr>
          <a:xfrm>
            <a:off x="3789535" y="442039"/>
            <a:ext cx="4998129" cy="914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ĮMINK MĮSLES</a:t>
            </a:r>
            <a:br>
              <a:rPr lang="lt-LT" sz="4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lt-LT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ir parodyk mįslės atsakymą</a:t>
            </a:r>
            <a:br>
              <a:rPr lang="lt-LT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lt-LT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26D28A0-D48E-457A-BB83-F0CB8EC85C49}"/>
              </a:ext>
            </a:extLst>
          </p:cNvPr>
          <p:cNvSpPr txBox="1"/>
          <p:nvPr/>
        </p:nvSpPr>
        <p:spPr>
          <a:xfrm>
            <a:off x="748524" y="1828662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latin typeface="Century Gothic" panose="020B0502020202020204" pitchFamily="34" charset="0"/>
              </a:rPr>
              <a:t>GULI ZEBRAS ANT KELIUKO </a:t>
            </a:r>
          </a:p>
          <a:p>
            <a:pPr algn="ctr"/>
            <a:r>
              <a:rPr lang="lt-LT" b="1" dirty="0">
                <a:latin typeface="Century Gothic" panose="020B0502020202020204" pitchFamily="34" charset="0"/>
              </a:rPr>
              <a:t>IR NEBIJO JIS RATUKŲ. KAS?</a:t>
            </a:r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45FEF1-D19E-40AA-A060-013F1F2DEFD7}"/>
              </a:ext>
            </a:extLst>
          </p:cNvPr>
          <p:cNvSpPr txBox="1"/>
          <p:nvPr/>
        </p:nvSpPr>
        <p:spPr>
          <a:xfrm>
            <a:off x="8670404" y="1955708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latin typeface="Century Gothic" panose="020B0502020202020204" pitchFamily="34" charset="0"/>
              </a:rPr>
              <a:t>GELEŽINIS KŪNAS,</a:t>
            </a:r>
          </a:p>
          <a:p>
            <a:pPr algn="ctr"/>
            <a:r>
              <a:rPr lang="lt-LT" b="1" dirty="0">
                <a:latin typeface="Century Gothic" panose="020B0502020202020204" pitchFamily="34" charset="0"/>
              </a:rPr>
              <a:t>GUMINĖS KOJOS.KAS?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5289A7-8F0F-4897-AD1F-EAF1EDCE8A6C}"/>
              </a:ext>
            </a:extLst>
          </p:cNvPr>
          <p:cNvSpPr txBox="1"/>
          <p:nvPr/>
        </p:nvSpPr>
        <p:spPr>
          <a:xfrm>
            <a:off x="4237401" y="2690011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latin typeface="Century Gothic" panose="020B0502020202020204" pitchFamily="34" charset="0"/>
              </a:rPr>
              <a:t>KAS ANT STULPO PAKABINTAS </a:t>
            </a:r>
          </a:p>
          <a:p>
            <a:pPr algn="ctr"/>
            <a:r>
              <a:rPr lang="lt-LT" b="1" dirty="0">
                <a:latin typeface="Century Gothic" panose="020B0502020202020204" pitchFamily="34" charset="0"/>
              </a:rPr>
              <a:t>IR LANGELIAIS PADABINTAS?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D0CEE9E-9B50-4C4B-95DA-A7B4FA97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14" y="4234603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usijęs vaizdas">
            <a:hlinkClick r:id="rId3"/>
            <a:extLst>
              <a:ext uri="{FF2B5EF4-FFF2-40B4-BE49-F238E27FC236}">
                <a16:creationId xmlns="" xmlns:a16="http://schemas.microsoft.com/office/drawing/2014/main" xmlns:lc="http://schemas.openxmlformats.org/drawingml/2006/lockedCanvas" id="{64B421DD-6CA2-470F-8E26-3702B31AE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3" y="4234603"/>
            <a:ext cx="331236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Susijęs vaizdas">
            <a:hlinkClick r:id="rId5"/>
            <a:extLst>
              <a:ext uri="{FF2B5EF4-FFF2-40B4-BE49-F238E27FC236}">
                <a16:creationId xmlns="" xmlns:a16="http://schemas.microsoft.com/office/drawing/2014/main" xmlns:lc="http://schemas.openxmlformats.org/drawingml/2006/lockedCanvas" id="{7A244097-BE0B-403D-8D6B-8FB6D2AF8A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5426" y="4234603"/>
            <a:ext cx="3094470" cy="21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3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15C644-383F-41E3-8B3D-BB3B07E748D8}"/>
              </a:ext>
            </a:extLst>
          </p:cNvPr>
          <p:cNvSpPr>
            <a:spLocks noGrp="1"/>
          </p:cNvSpPr>
          <p:nvPr/>
        </p:nvSpPr>
        <p:spPr>
          <a:xfrm>
            <a:off x="846260" y="342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sz="2800" dirty="0">
                <a:latin typeface="Century Gothic" panose="020B0502020202020204" pitchFamily="34" charset="0"/>
              </a:rPr>
              <a:t>JEI NELAIMĖ TAU NUTIKO </a:t>
            </a:r>
            <a:br>
              <a:rPr lang="lt-LT" sz="2800" dirty="0">
                <a:latin typeface="Century Gothic" panose="020B0502020202020204" pitchFamily="34" charset="0"/>
              </a:rPr>
            </a:br>
            <a:r>
              <a:rPr lang="lt-LT" sz="2800" dirty="0">
                <a:latin typeface="Century Gothic" panose="020B0502020202020204" pitchFamily="34" charset="0"/>
              </a:rPr>
              <a:t>IR PAGALBOS REIKIA,</a:t>
            </a:r>
            <a:br>
              <a:rPr lang="lt-LT" sz="2800" dirty="0">
                <a:latin typeface="Century Gothic" panose="020B0502020202020204" pitchFamily="34" charset="0"/>
              </a:rPr>
            </a:br>
            <a:r>
              <a:rPr lang="lt-LT" sz="2800" dirty="0">
                <a:latin typeface="Century Gothic" panose="020B0502020202020204" pitchFamily="34" charset="0"/>
              </a:rPr>
              <a:t>SKAMBINK TU TELEFONU...</a:t>
            </a:r>
          </a:p>
        </p:txBody>
      </p:sp>
      <p:pic>
        <p:nvPicPr>
          <p:cNvPr id="3" name="Picture 10" descr="Susijęs vaizdas">
            <a:hlinkClick r:id="rId2"/>
            <a:extLst>
              <a:ext uri="{FF2B5EF4-FFF2-40B4-BE49-F238E27FC236}">
                <a16:creationId xmlns="" xmlns:a16="http://schemas.microsoft.com/office/drawing/2014/main" xmlns:lc="http://schemas.openxmlformats.org/drawingml/2006/lockedCanvas" id="{9990463E-E741-4AFD-AA90-9BAB6EA68D5C}"/>
              </a:ext>
            </a:extLst>
          </p:cNvPr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7" y="4753758"/>
            <a:ext cx="33337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Vaizdo rezultatas pagal užklausą „powerpoint gif police car“">
            <a:hlinkClick r:id="rId4"/>
            <a:extLst>
              <a:ext uri="{FF2B5EF4-FFF2-40B4-BE49-F238E27FC236}">
                <a16:creationId xmlns="" xmlns:a16="http://schemas.microsoft.com/office/drawing/2014/main" xmlns:lc="http://schemas.openxmlformats.org/drawingml/2006/lockedCanvas" id="{7714D0AA-6329-4AA1-8169-2F85D506D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097" y="4894153"/>
            <a:ext cx="1944216" cy="14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usijęs vaizdas">
            <a:hlinkClick r:id="rId6"/>
            <a:extLst>
              <a:ext uri="{FF2B5EF4-FFF2-40B4-BE49-F238E27FC236}">
                <a16:creationId xmlns="" xmlns:a16="http://schemas.microsoft.com/office/drawing/2014/main" xmlns:lc="http://schemas.openxmlformats.org/drawingml/2006/lockedCanvas" id="{E3EC2636-AFA1-46D3-A825-CFF18BA2D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56" y="1755084"/>
            <a:ext cx="5636468" cy="25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aizdo rezultatas pagal užklausą „powerpoint gif fire car“">
            <a:hlinkClick r:id="rId8"/>
            <a:extLst>
              <a:ext uri="{FF2B5EF4-FFF2-40B4-BE49-F238E27FC236}">
                <a16:creationId xmlns="" xmlns:a16="http://schemas.microsoft.com/office/drawing/2014/main" xmlns:lc="http://schemas.openxmlformats.org/drawingml/2006/lockedCanvas" id="{3C3BC497-D584-4BA4-8A05-0F3D40B52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98" y="4494726"/>
            <a:ext cx="3888432" cy="21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9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avadinimas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586873-BC76-482B-A062-E80246D58A49}"/>
              </a:ext>
            </a:extLst>
          </p:cNvPr>
          <p:cNvSpPr>
            <a:spLocks noGrp="1"/>
          </p:cNvSpPr>
          <p:nvPr/>
        </p:nvSpPr>
        <p:spPr>
          <a:xfrm>
            <a:off x="1393638" y="260330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lt-LT"/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D5A620E-69F2-4E22-9A74-42D2723AB933}"/>
              </a:ext>
            </a:extLst>
          </p:cNvPr>
          <p:cNvSpPr txBox="1"/>
          <p:nvPr/>
        </p:nvSpPr>
        <p:spPr>
          <a:xfrm>
            <a:off x="3375529" y="2459504"/>
            <a:ext cx="6524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GATVE ŠTAI EINA SAU RAMUS</a:t>
            </a:r>
          </a:p>
          <a:p>
            <a:pPr algn="ctr"/>
            <a:r>
              <a:rPr lang="lt-L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VYRIŠKIS KEISTAS Į NAMUS.</a:t>
            </a:r>
          </a:p>
          <a:p>
            <a:pPr algn="ctr"/>
            <a:r>
              <a:rPr lang="lt-L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VISI JAM PATARIA DORAI:</a:t>
            </a:r>
          </a:p>
          <a:p>
            <a:pPr marL="285750" indent="-285750" algn="ctr">
              <a:buFontTx/>
              <a:buChar char="-"/>
            </a:pPr>
            <a:r>
              <a:rPr lang="lt-L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SUSTOK MINUTEI! KĄ DARAI?</a:t>
            </a:r>
          </a:p>
          <a:p>
            <a:pPr marL="285750" indent="-285750" algn="ctr">
              <a:buFontTx/>
              <a:buChar char="-"/>
            </a:pPr>
            <a:endParaRPr lang="lt-LT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lt-L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KAS ČIA NEGERAI?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A1E26CD-7D7A-48A8-AE11-16EB8E3742A9}"/>
              </a:ext>
            </a:extLst>
          </p:cNvPr>
          <p:cNvSpPr>
            <a:spLocks noGrp="1"/>
          </p:cNvSpPr>
          <p:nvPr/>
        </p:nvSpPr>
        <p:spPr>
          <a:xfrm>
            <a:off x="70326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lt-LT"/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7A57B7-8720-4896-A416-33B7C4A97D1B}"/>
              </a:ext>
            </a:extLst>
          </p:cNvPr>
          <p:cNvSpPr>
            <a:spLocks noGrp="1"/>
          </p:cNvSpPr>
          <p:nvPr/>
        </p:nvSpPr>
        <p:spPr>
          <a:xfrm>
            <a:off x="116046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lt-LT" dirty="0"/>
          </a:p>
        </p:txBody>
      </p:sp>
      <p:pic>
        <p:nvPicPr>
          <p:cNvPr id="9" name="Picture 2" descr="Vaizdo rezultatas pagal užklausą „clipart road“">
            <a:hlinkClick r:id="rId2"/>
            <a:extLst>
              <a:ext uri="{FF2B5EF4-FFF2-40B4-BE49-F238E27FC236}">
                <a16:creationId xmlns="" xmlns:a16="http://schemas.microsoft.com/office/drawing/2014/main" xmlns:lc="http://schemas.openxmlformats.org/drawingml/2006/lockedCanvas" id="{B544B039-C41E-4B01-9A52-01B983B5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" y="365124"/>
            <a:ext cx="11053695" cy="61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F4FE16E-475B-48FB-B653-CBABA325C716}"/>
              </a:ext>
            </a:extLst>
          </p:cNvPr>
          <p:cNvSpPr txBox="1"/>
          <p:nvPr/>
        </p:nvSpPr>
        <p:spPr>
          <a:xfrm>
            <a:off x="3280888" y="609601"/>
            <a:ext cx="6691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ŠTAI JI, GATVĖ PRIEŠ AKIS.</a:t>
            </a:r>
          </a:p>
          <a:p>
            <a:pPr algn="ctr"/>
            <a:r>
              <a:rPr lang="lt-LT" sz="2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KAS GUDRUS, TAS ATSAKYS.</a:t>
            </a:r>
          </a:p>
          <a:p>
            <a:pPr algn="ctr"/>
            <a:r>
              <a:rPr lang="lt-LT" sz="2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lt-LT" sz="2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KAIP VADINASI KELIO DALYS MIESTE?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6999D3-7FD1-4739-B0DF-0823388C2A5D}"/>
              </a:ext>
            </a:extLst>
          </p:cNvPr>
          <p:cNvSpPr txBox="1"/>
          <p:nvPr/>
        </p:nvSpPr>
        <p:spPr>
          <a:xfrm>
            <a:off x="3572457" y="5555880"/>
            <a:ext cx="582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/>
            <a:r>
              <a:rPr lang="lt-L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VAŽIUOJAMOJI KELIO DALIS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7CE8F-A524-4315-A4E1-85F7ACBC83AF}"/>
              </a:ext>
            </a:extLst>
          </p:cNvPr>
          <p:cNvSpPr txBox="1"/>
          <p:nvPr/>
        </p:nvSpPr>
        <p:spPr>
          <a:xfrm rot="19747841">
            <a:off x="1612160" y="4967384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ŠALIGATVIS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2DBFCB-DEEF-4089-B83B-42F63EE0F488}"/>
              </a:ext>
            </a:extLst>
          </p:cNvPr>
          <p:cNvSpPr txBox="1"/>
          <p:nvPr/>
        </p:nvSpPr>
        <p:spPr>
          <a:xfrm rot="2101908">
            <a:off x="8783839" y="4793773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ŠALIGATVIS</a:t>
            </a:r>
          </a:p>
        </p:txBody>
      </p:sp>
    </p:spTree>
    <p:extLst>
      <p:ext uri="{BB962C8B-B14F-4D97-AF65-F5344CB8AC3E}">
        <p14:creationId xmlns:p14="http://schemas.microsoft.com/office/powerpoint/2010/main" val="194743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240924"/>
            <a:ext cx="10515600" cy="3361386"/>
          </a:xfrm>
        </p:spPr>
        <p:txBody>
          <a:bodyPr>
            <a:normAutofit/>
          </a:bodyPr>
          <a:lstStyle/>
          <a:p>
            <a:pPr marL="0" indent="0" algn="ctr"/>
            <a:r>
              <a:rPr lang="lt-L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Nuotoliniam darbui priemonę parengė ikimokyklinio ugdymo ,,</a:t>
            </a:r>
            <a:r>
              <a:rPr lang="lt-LT" sz="2400" dirty="0" err="1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Voveriukų</a:t>
            </a: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‘‘ grupės mokytoja (auklėtoja):</a:t>
            </a:r>
            <a:b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Lina </a:t>
            </a:r>
            <a:r>
              <a:rPr lang="lt-LT" sz="2400" dirty="0" err="1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Grimutienė</a:t>
            </a: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2021-04-27/ 05-05</a:t>
            </a:r>
            <a:r>
              <a:rPr lang="lt-LT" sz="2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lt-LT" sz="24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lt-LT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5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SAVAITĖS UŽDAVINIAI:                                              LAUKIAMI REZULTATAI:</a:t>
            </a:r>
            <a:endParaRPr lang="lt-LT" sz="2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sz="2000" dirty="0"/>
              <a:t>a</a:t>
            </a:r>
            <a:r>
              <a:rPr lang="lt-LT" sz="2000" dirty="0" smtClean="0"/>
              <a:t>tlikdami kūrybines veiklas, suvoks ryšį tarp daikto išvaizdos ir jo paskirties, pvz., mašinos ratai apvalūs, nes jų paskirtis yra judėti;</a:t>
            </a:r>
          </a:p>
          <a:p>
            <a:r>
              <a:rPr lang="lt-LT" sz="2000" dirty="0"/>
              <a:t>p</a:t>
            </a:r>
            <a:r>
              <a:rPr lang="lt-LT" sz="2000" dirty="0" smtClean="0"/>
              <a:t>aklausė ,,Slieko bevardžio“ pasakos, suvoks ir gebės paaiškinti, kad su įrankiais ir įvairiais daiktais reikia elgtis saugiai;</a:t>
            </a:r>
          </a:p>
          <a:p>
            <a:r>
              <a:rPr lang="lt-LT" sz="2000" dirty="0"/>
              <a:t>a</a:t>
            </a:r>
            <a:r>
              <a:rPr lang="lt-LT" sz="2000" dirty="0" smtClean="0"/>
              <a:t>tlikdami kūrybines užduotis, ugdysis gebėjimą išreikšti žodžiais erdvinius daikto santykius su pačiu savimi, pvz., už, prieš, šalia,  kairėje, dešinėje manęs;</a:t>
            </a:r>
          </a:p>
          <a:p>
            <a:r>
              <a:rPr lang="lt-LT" sz="2000" dirty="0"/>
              <a:t>a</a:t>
            </a:r>
            <a:r>
              <a:rPr lang="lt-LT" sz="2000" dirty="0" smtClean="0"/>
              <a:t>tlikdami užduotis, ugdys erdvinio vaizdo suvokimas.</a:t>
            </a:r>
            <a:endParaRPr lang="lt-LT" sz="20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sz="2000" dirty="0"/>
              <a:t>a</a:t>
            </a:r>
            <a:r>
              <a:rPr lang="lt-LT" sz="2000" dirty="0" smtClean="0"/>
              <a:t>tliekant skirtingas užduotis su įvairiais daiktais, priemonėmis arba mokantis saugiai eiti per gatvę, laisvės saugaus elgesio įgūdžiai.</a:t>
            </a:r>
          </a:p>
          <a:p>
            <a:endParaRPr lang="lt-LT" sz="2000" dirty="0"/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accent4">
                    <a:lumMod val="75000"/>
                  </a:schemeClr>
                </a:solidFill>
              </a:rPr>
              <a:t>Pastaba.</a:t>
            </a:r>
          </a:p>
          <a:p>
            <a:pPr marL="0" indent="0">
              <a:buNone/>
            </a:pPr>
            <a:r>
              <a:rPr lang="lt-LT" sz="2000" b="1" dirty="0" smtClean="0">
                <a:solidFill>
                  <a:schemeClr val="accent4">
                    <a:lumMod val="75000"/>
                  </a:schemeClr>
                </a:solidFill>
              </a:rPr>
              <a:t>Atlikus veiklas skatinkite vaikus įsivertinti. Aptarkite, kaip sekėsi, kur reikia pasistengti. Paprašykite vaikų pasirinkt įsivertinimui  spalvą.</a:t>
            </a:r>
            <a:endParaRPr lang="lt-LT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t-LT" sz="2000" b="1" dirty="0" smtClean="0">
                <a:solidFill>
                  <a:srgbClr val="0070C0"/>
                </a:solidFill>
              </a:rPr>
              <a:t>                 </a:t>
            </a:r>
            <a:endParaRPr lang="lt-LT" sz="2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>
                <a:solidFill>
                  <a:srgbClr val="00B050"/>
                </a:solidFill>
              </a:rPr>
              <a:t>   Žalia- </a:t>
            </a:r>
            <a:r>
              <a:rPr lang="lt-LT" sz="2000" b="1" dirty="0" smtClean="0">
                <a:solidFill>
                  <a:schemeClr val="bg2">
                    <a:lumMod val="25000"/>
                  </a:schemeClr>
                </a:solidFill>
              </a:rPr>
              <a:t>sekėsi puikiai, užduotis atliko su   minimalia   pagalba</a:t>
            </a:r>
            <a:r>
              <a:rPr lang="lt-LT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>
                <a:solidFill>
                  <a:srgbClr val="FFFF00"/>
                </a:solidFill>
              </a:rPr>
              <a:t> Geltona </a:t>
            </a:r>
            <a:r>
              <a:rPr lang="lt-LT" sz="2000" b="1" dirty="0" smtClean="0">
                <a:solidFill>
                  <a:schemeClr val="bg2">
                    <a:lumMod val="25000"/>
                  </a:schemeClr>
                </a:solidFill>
              </a:rPr>
              <a:t>– sekėsi gerai, užduotis atliko su     pagalba.</a:t>
            </a:r>
            <a:endParaRPr lang="lt-LT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>
                <a:solidFill>
                  <a:srgbClr val="FF0000"/>
                </a:solidFill>
              </a:rPr>
              <a:t>Raudona</a:t>
            </a:r>
            <a:r>
              <a:rPr lang="lt-LT" sz="2000" b="1" dirty="0" smtClean="0">
                <a:solidFill>
                  <a:srgbClr val="0070C0"/>
                </a:solidFill>
              </a:rPr>
              <a:t> </a:t>
            </a:r>
            <a:r>
              <a:rPr lang="lt-LT" sz="2000" b="1" dirty="0" smtClean="0">
                <a:solidFill>
                  <a:schemeClr val="bg2">
                    <a:lumMod val="25000"/>
                  </a:schemeClr>
                </a:solidFill>
              </a:rPr>
              <a:t>– sekėsi sunkiau, reikia pasistengti</a:t>
            </a:r>
            <a:endParaRPr lang="lt-LT" sz="2000" dirty="0">
              <a:solidFill>
                <a:schemeClr val="bg2">
                  <a:lumMod val="25000"/>
                </a:schemeClr>
              </a:solidFill>
              <a:cs typeface="Arabic Typesetting" panose="03020402040406030203" pitchFamily="66" charset="-78"/>
            </a:endParaRPr>
          </a:p>
          <a:p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428035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Savaitės plakato aptarimas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68586" cy="823912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7" name="Turinio vietos rezervavimo ženklas 9" descr="Paveikslėlis, kuriame yra vidinis, žolė, nuotrauka, mažas&#10;&#10;Automatiškai sugeneruotas aprašymas">
            <a:extLst>
              <a:ext uri="{FF2B5EF4-FFF2-40B4-BE49-F238E27FC236}">
                <a16:creationId xmlns="" xmlns:a16="http://schemas.microsoft.com/office/drawing/2014/main" xmlns:lc="http://schemas.openxmlformats.org/drawingml/2006/lockedCanvas" id="{402729E4-91AA-4369-B6B3-A2031BE3E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983111" y="1364399"/>
            <a:ext cx="4498975" cy="5151551"/>
          </a:xfrm>
          <a:prstGeom prst="rect">
            <a:avLst/>
          </a:prstGeo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lt-LT" sz="8000" b="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5823483" y="2065867"/>
            <a:ext cx="4995334" cy="3725332"/>
          </a:xfrm>
        </p:spPr>
        <p:txBody>
          <a:bodyPr/>
          <a:lstStyle/>
          <a:p>
            <a:r>
              <a:rPr lang="lt-LT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Ką veikia pelytė PI?</a:t>
            </a:r>
          </a:p>
          <a:p>
            <a:r>
              <a:rPr lang="lt-LT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Ką veikia briedžiukas KA?</a:t>
            </a:r>
          </a:p>
          <a:p>
            <a:r>
              <a:rPr lang="lt-LT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Išvardink kokius daiktus matai?</a:t>
            </a:r>
          </a:p>
          <a:p>
            <a:r>
              <a:rPr lang="lt-LT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Kuo jie visi panašūs?</a:t>
            </a:r>
            <a:endParaRPr lang="en-GB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7360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>
          <a:xfrm>
            <a:off x="6117464" y="365125"/>
            <a:ext cx="5236335" cy="1325563"/>
          </a:xfrm>
        </p:spPr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3200" dirty="0" smtClean="0"/>
              <a:t>      Paskaitykite ,,Slieko Bevardžio‘‘ pasakos: kelyje su pavojingai zujančiais mechanizmais. Su vaikais aptarkite, apie ką yra ši pasaką.</a:t>
            </a:r>
          </a:p>
          <a:p>
            <a:pPr marL="0" indent="0">
              <a:buNone/>
            </a:pPr>
            <a:r>
              <a:rPr lang="lt-LT" sz="1800" dirty="0" smtClean="0"/>
              <a:t>           </a:t>
            </a:r>
            <a:endParaRPr lang="lt-LT" sz="1800" dirty="0"/>
          </a:p>
        </p:txBody>
      </p:sp>
      <p:pic>
        <p:nvPicPr>
          <p:cNvPr id="14" name="Picture 21" descr="A picture containing table, room, sitting, hanging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3965C3-98F6-4797-BDD9-BC4A14043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1403" y="365125"/>
            <a:ext cx="5975797" cy="63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39437" y="771463"/>
            <a:ext cx="5752563" cy="696730"/>
          </a:xfrm>
        </p:spPr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5802" y="1262130"/>
            <a:ext cx="4995334" cy="4529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 smtClean="0"/>
              <a:t>   </a:t>
            </a:r>
            <a:r>
              <a:rPr lang="en-US" sz="3600" dirty="0" err="1" smtClean="0"/>
              <a:t>Transportas</a:t>
            </a:r>
            <a:r>
              <a:rPr lang="lt-LT" sz="3600" dirty="0" smtClean="0"/>
              <a:t> tai</a:t>
            </a:r>
            <a:r>
              <a:rPr lang="en-US" sz="3600" dirty="0" smtClean="0"/>
              <a:t> </a:t>
            </a:r>
            <a:r>
              <a:rPr lang="en-US" sz="3600" dirty="0" err="1" smtClean="0"/>
              <a:t>žmonių</a:t>
            </a:r>
            <a:r>
              <a:rPr lang="en-US" sz="3600" dirty="0" smtClean="0"/>
              <a:t> </a:t>
            </a:r>
            <a:r>
              <a:rPr lang="en-US" sz="3600" dirty="0" err="1" smtClean="0"/>
              <a:t>ar</a:t>
            </a:r>
            <a:r>
              <a:rPr lang="en-US" sz="3600" dirty="0" smtClean="0"/>
              <a:t> </a:t>
            </a:r>
            <a:r>
              <a:rPr lang="en-US" sz="3600" dirty="0" err="1" smtClean="0"/>
              <a:t>daiktų</a:t>
            </a:r>
            <a:r>
              <a:rPr lang="en-US" sz="3600" dirty="0" smtClean="0"/>
              <a:t> </a:t>
            </a:r>
            <a:r>
              <a:rPr lang="en-US" sz="3600" dirty="0" err="1" smtClean="0"/>
              <a:t>gabenimas</a:t>
            </a:r>
            <a:r>
              <a:rPr lang="en-US" sz="3600" dirty="0" smtClean="0"/>
              <a:t> </a:t>
            </a:r>
            <a:r>
              <a:rPr lang="en-US" sz="3600" dirty="0" err="1" smtClean="0"/>
              <a:t>įvairiom</a:t>
            </a:r>
            <a:r>
              <a:rPr lang="lt-LT" sz="3600" dirty="0" smtClean="0"/>
              <a:t>i</a:t>
            </a:r>
            <a:r>
              <a:rPr lang="en-US" sz="3600" dirty="0" smtClean="0"/>
              <a:t>s </a:t>
            </a:r>
            <a:r>
              <a:rPr lang="en-US" sz="3600" dirty="0" err="1" smtClean="0"/>
              <a:t>priemonėm</a:t>
            </a:r>
            <a:r>
              <a:rPr lang="lt-LT" sz="3600" dirty="0" smtClean="0"/>
              <a:t>i</a:t>
            </a:r>
            <a:r>
              <a:rPr lang="en-US" sz="3600" dirty="0" smtClean="0"/>
              <a:t>s. </a:t>
            </a:r>
            <a:r>
              <a:rPr lang="lt-LT" sz="3600" dirty="0" smtClean="0"/>
              <a:t>Transportas skirstomas į </a:t>
            </a:r>
            <a:r>
              <a:rPr lang="en-US" sz="3600" dirty="0" smtClean="0"/>
              <a:t> </a:t>
            </a:r>
            <a:r>
              <a:rPr lang="en-US" sz="3600" dirty="0" err="1" smtClean="0"/>
              <a:t>sausumos</a:t>
            </a:r>
            <a:r>
              <a:rPr lang="en-US" sz="3600" dirty="0" smtClean="0"/>
              <a:t>, </a:t>
            </a:r>
            <a:r>
              <a:rPr lang="en-US" sz="3600" dirty="0" err="1" smtClean="0"/>
              <a:t>vandens</a:t>
            </a:r>
            <a:r>
              <a:rPr lang="en-US" sz="3600" dirty="0" smtClean="0"/>
              <a:t> </a:t>
            </a:r>
            <a:r>
              <a:rPr lang="en-US" sz="3600" dirty="0" err="1" smtClean="0"/>
              <a:t>ir</a:t>
            </a:r>
            <a:r>
              <a:rPr lang="en-US" sz="3600" dirty="0" smtClean="0"/>
              <a:t> </a:t>
            </a:r>
            <a:r>
              <a:rPr lang="en-US" sz="3600" dirty="0" err="1" smtClean="0"/>
              <a:t>oro</a:t>
            </a:r>
            <a:r>
              <a:rPr lang="en-GB" sz="3600" dirty="0" smtClean="0"/>
              <a:t>.</a:t>
            </a:r>
            <a:endParaRPr lang="lt-LT" sz="3600" dirty="0" smtClean="0"/>
          </a:p>
          <a:p>
            <a:endParaRPr lang="lt-LT" sz="2400" dirty="0"/>
          </a:p>
          <a:p>
            <a:r>
              <a:rPr lang="lt-LT" dirty="0" smtClean="0"/>
              <a:t>https://www.youtube.com/watch?v=Jets4WYvLUk</a:t>
            </a:r>
            <a:endParaRPr lang="lt-LT" dirty="0"/>
          </a:p>
        </p:txBody>
      </p:sp>
      <p:pic>
        <p:nvPicPr>
          <p:cNvPr id="5" name="Picture 8" descr="A picture containing car, snow, truck, airplane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067B3B-D2B1-4CE3-AADF-D8ACBE3F7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170" r="-1" b="10652"/>
          <a:stretch/>
        </p:blipFill>
        <p:spPr>
          <a:xfrm>
            <a:off x="6873027" y="771463"/>
            <a:ext cx="5396247" cy="56231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27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199" y="154547"/>
            <a:ext cx="10765665" cy="811369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solidFill>
                  <a:schemeClr val="accent6">
                    <a:lumMod val="75000"/>
                  </a:schemeClr>
                </a:solidFill>
              </a:rPr>
              <a:t>SAUSUMOS    </a:t>
            </a:r>
            <a:r>
              <a:rPr lang="lt-LT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lt-LT" sz="2400" b="1" dirty="0" smtClean="0">
                <a:solidFill>
                  <a:schemeClr val="tx1">
                    <a:lumMod val="95000"/>
                  </a:schemeClr>
                </a:solidFill>
              </a:rPr>
              <a:t>VANDENS </a:t>
            </a:r>
            <a:r>
              <a:rPr lang="lt-LT" sz="2400" b="1" dirty="0" smtClean="0">
                <a:solidFill>
                  <a:srgbClr val="0070C0"/>
                </a:solidFill>
              </a:rPr>
              <a:t>  </a:t>
            </a:r>
            <a:r>
              <a:rPr lang="lt-LT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r>
              <a:rPr lang="lt-LT" sz="2400" b="1" dirty="0" smtClean="0">
                <a:solidFill>
                  <a:srgbClr val="7030A0"/>
                </a:solidFill>
              </a:rPr>
              <a:t>        </a:t>
            </a:r>
            <a:r>
              <a:rPr lang="lt-L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ORO TRANSPORTAS</a:t>
            </a:r>
            <a:endParaRPr lang="lt-LT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1977"/>
            <a:ext cx="3670479" cy="5394224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85" y="1171977"/>
            <a:ext cx="3203618" cy="5394224"/>
          </a:xfr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0" y="1171977"/>
            <a:ext cx="3714454" cy="54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167426"/>
            <a:ext cx="10131425" cy="1210613"/>
          </a:xfrm>
        </p:spPr>
        <p:txBody>
          <a:bodyPr>
            <a:normAutofit/>
          </a:bodyPr>
          <a:lstStyle/>
          <a:p>
            <a:r>
              <a:rPr lang="lt-LT" sz="3600" dirty="0" smtClean="0"/>
              <a:t>             KARTONINĖS PRIEMONĖS GAMYBA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3911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2400" dirty="0" smtClean="0"/>
              <a:t> </a:t>
            </a:r>
            <a:endParaRPr lang="lt-LT" sz="2400" dirty="0"/>
          </a:p>
          <a:p>
            <a:r>
              <a:rPr lang="lt-LT" sz="2800" dirty="0" smtClean="0"/>
              <a:t> Priemonės. Kartono dėžutės, žirklės, klijai.   </a:t>
            </a:r>
          </a:p>
          <a:p>
            <a:r>
              <a:rPr lang="lt-LT" sz="2800" dirty="0" smtClean="0"/>
              <a:t>Iš pasirinktų  </a:t>
            </a:r>
            <a:r>
              <a:rPr lang="lt-LT" sz="2800" dirty="0" err="1" smtClean="0"/>
              <a:t>pri</a:t>
            </a:r>
            <a:r>
              <a:rPr lang="en-GB" sz="2800" dirty="0" smtClean="0"/>
              <a:t>e</a:t>
            </a:r>
            <a:r>
              <a:rPr lang="lt-LT" sz="2800" dirty="0" err="1" smtClean="0"/>
              <a:t>monių</a:t>
            </a:r>
            <a:r>
              <a:rPr lang="lt-LT" sz="2800" dirty="0" smtClean="0"/>
              <a:t>, turimų namuose </a:t>
            </a:r>
            <a:r>
              <a:rPr lang="lt-LT" sz="2800" dirty="0" smtClean="0"/>
              <a:t> </a:t>
            </a:r>
            <a:r>
              <a:rPr lang="lt-LT" sz="2800" dirty="0" smtClean="0"/>
              <a:t>pabandykite pagaminti savo pasirinktą transporto priemonę.</a:t>
            </a:r>
            <a:endParaRPr lang="lt-LT" sz="2800" b="1" u="sng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 smtClean="0">
                <a:cs typeface="Times New Roman" panose="02020603050405020304" pitchFamily="18" charset="0"/>
              </a:rPr>
              <a:t>Pavartykite knygelę apie transporto priemones: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C000"/>
                </a:solidFill>
                <a:cs typeface="Times New Roman" panose="02020603050405020304" pitchFamily="18" charset="0"/>
                <a:hlinkClick r:id="rId2"/>
              </a:rPr>
              <a:t>https://www.storyjumper.com/book/read/21760188/KUO-MES-KELIAUJAME#</a:t>
            </a:r>
            <a:endParaRPr lang="lt-LT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55" y="1901719"/>
            <a:ext cx="4866216" cy="4391696"/>
          </a:xfrm>
        </p:spPr>
      </p:pic>
    </p:spTree>
    <p:extLst>
      <p:ext uri="{BB962C8B-B14F-4D97-AF65-F5344CB8AC3E}">
        <p14:creationId xmlns:p14="http://schemas.microsoft.com/office/powerpoint/2010/main" val="7163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007"/>
          </a:xfrm>
        </p:spPr>
        <p:txBody>
          <a:bodyPr/>
          <a:lstStyle/>
          <a:p>
            <a:r>
              <a:rPr lang="lt-LT" dirty="0" smtClean="0"/>
              <a:t>                                            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068947"/>
            <a:ext cx="5181600" cy="51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     </a:t>
            </a:r>
            <a:r>
              <a:rPr lang="lt-LT" sz="2400" dirty="0"/>
              <a:t> Pasigaminkite oro balioną. Naudokite priemones, kurias turite. Pasigaminus </a:t>
            </a:r>
            <a:r>
              <a:rPr lang="lt-LT" sz="2400" dirty="0" smtClean="0"/>
              <a:t>paklauskite vaikų, </a:t>
            </a:r>
            <a:r>
              <a:rPr lang="lt-LT" sz="2400" dirty="0"/>
              <a:t>kur su juo norėtų </a:t>
            </a:r>
            <a:r>
              <a:rPr lang="lt-LT" sz="2400" dirty="0" smtClean="0"/>
              <a:t>nuskristi, </a:t>
            </a:r>
            <a:r>
              <a:rPr lang="lt-LT" sz="2400" dirty="0"/>
              <a:t>ką pasiimtų su savimi į kelionę</a:t>
            </a:r>
            <a:r>
              <a:rPr lang="lt-LT" sz="2400" dirty="0" smtClean="0"/>
              <a:t>.</a:t>
            </a:r>
          </a:p>
          <a:p>
            <a:pPr marL="0" indent="0">
              <a:buNone/>
            </a:pPr>
            <a:r>
              <a:rPr lang="lt-LT" sz="2000" dirty="0" smtClean="0"/>
              <a:t> </a:t>
            </a:r>
          </a:p>
          <a:p>
            <a:pPr marL="0" indent="0">
              <a:buNone/>
            </a:pPr>
            <a:r>
              <a:rPr lang="lt-LT" sz="2000" dirty="0"/>
              <a:t> </a:t>
            </a:r>
            <a:r>
              <a:rPr lang="lt-LT" sz="2000" dirty="0" smtClean="0"/>
              <a:t>   </a:t>
            </a:r>
            <a:r>
              <a:rPr lang="lt-LT" sz="2000" dirty="0" err="1" smtClean="0"/>
              <a:t>Užduotėlės</a:t>
            </a:r>
            <a:r>
              <a:rPr lang="lt-LT" sz="2000" dirty="0" smtClean="0"/>
              <a:t>:</a:t>
            </a:r>
            <a:endParaRPr lang="lt-LT" sz="2000" dirty="0" smtClean="0">
              <a:hlinkClick r:id="rId2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r>
              <a:rPr lang="lt-LT" dirty="0" smtClean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lt-LT" dirty="0" smtClean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://www.liveworksheets.com/kc188039tz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endParaRPr lang="lt-LT" u="sng" dirty="0" smtClean="0"/>
          </a:p>
          <a:p>
            <a:r>
              <a:rPr lang="lt-LT" dirty="0" smtClean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https://www.jigsawplanet.com/?rc=play&amp;pid=23c79acd4ddb&amp;fbclid=IwAR2i_W444nlNOjbyMnkbTJ_kjG7LiPehEA7bcoAt2hdr1Oyj0ZeShiiJqJ8</a:t>
            </a:r>
            <a:endParaRPr lang="lt-LT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lt-LT" sz="2000" b="1" u="sng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72CD1E-AFC0-4DE7-87DD-0992AE693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0607" b="14127"/>
          <a:stretch/>
        </p:blipFill>
        <p:spPr>
          <a:xfrm>
            <a:off x="7571275" y="523316"/>
            <a:ext cx="3890921" cy="53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141668"/>
            <a:ext cx="10131425" cy="1120463"/>
          </a:xfrm>
        </p:spPr>
        <p:txBody>
          <a:bodyPr>
            <a:normAutofit/>
          </a:bodyPr>
          <a:lstStyle/>
          <a:p>
            <a:r>
              <a:rPr lang="lt-LT" sz="3600" b="1" dirty="0" smtClean="0"/>
              <a:t>ATLIKITE BANDYMĄ ,,PLŪDURIUOJA IR SKĘSTA“</a:t>
            </a:r>
            <a:endParaRPr lang="lt-LT" sz="36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5802" y="1493948"/>
            <a:ext cx="4995334" cy="4765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/>
              <a:t>  PRIEMONĖS. Įvairūs plūduriuojantys arba skęstantys daiktai (plastikiniai, popieriniai, mediniai (tiesiog šakelės), žaislai, plunksnos ir t. t ), didelis indas su vandeniu.</a:t>
            </a:r>
          </a:p>
          <a:p>
            <a:pPr marL="0" indent="0">
              <a:buNone/>
            </a:pPr>
            <a:r>
              <a:rPr lang="lt-LT" sz="2400" dirty="0"/>
              <a:t> </a:t>
            </a:r>
            <a:r>
              <a:rPr lang="lt-LT" sz="2400" dirty="0" smtClean="0"/>
              <a:t>EIGA. Vaikams patiks stebėti, kurie daiktai plūduriuoja, kurie skęsta.</a:t>
            </a:r>
          </a:p>
          <a:p>
            <a:pPr marL="0" indent="0">
              <a:buNone/>
            </a:pPr>
            <a:r>
              <a:rPr lang="lt-LT" sz="2400" dirty="0"/>
              <a:t> </a:t>
            </a:r>
            <a:r>
              <a:rPr lang="lt-LT" sz="2400" dirty="0" smtClean="0"/>
              <a:t>  </a:t>
            </a:r>
            <a:r>
              <a:rPr lang="lt-LT" sz="2400" dirty="0"/>
              <a:t>P</a:t>
            </a:r>
            <a:r>
              <a:rPr lang="lt-LT" sz="2400" dirty="0" smtClean="0"/>
              <a:t>asiūlome skęstančius daiktus priversti plūduriuoti, ir atvirkščiai, taip pat stebėti , kas nutinka. Ieškokime atsakymų, kodėl skęsta arba ne?</a:t>
            </a:r>
          </a:p>
          <a:p>
            <a:endParaRPr lang="lt-LT" sz="20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0" y="1365161"/>
            <a:ext cx="5615188" cy="5203064"/>
          </a:xfrm>
        </p:spPr>
      </p:pic>
    </p:spTree>
    <p:extLst>
      <p:ext uri="{BB962C8B-B14F-4D97-AF65-F5344CB8AC3E}">
        <p14:creationId xmlns:p14="http://schemas.microsoft.com/office/powerpoint/2010/main" val="1228408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ngus">
  <a:themeElements>
    <a:clrScheme name="Dangu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Dangu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ngu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TM03457452[[fn=Dangus]]</Template>
  <TotalTime>1595</TotalTime>
  <Words>561</Words>
  <Application>Microsoft Office PowerPoint</Application>
  <PresentationFormat>Plačiaekranė</PresentationFormat>
  <Paragraphs>69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24" baseType="lpstr">
      <vt:lpstr>Arabic Typesetting</vt:lpstr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Wingdings 3</vt:lpstr>
      <vt:lpstr>Dangus</vt:lpstr>
      <vt:lpstr>„PowerPoint“ pateiktis</vt:lpstr>
      <vt:lpstr>SAVAITĖS UŽDAVINIAI:                                              LAUKIAMI REZULTATAI:</vt:lpstr>
      <vt:lpstr>Savaitės plakato aptarimas</vt:lpstr>
      <vt:lpstr>„PowerPoint“ pateiktis</vt:lpstr>
      <vt:lpstr>„PowerPoint“ pateiktis</vt:lpstr>
      <vt:lpstr>SAUSUMOS                                              VANDENS                                  ORO TRANSPORTAS</vt:lpstr>
      <vt:lpstr>             KARTONINĖS PRIEMONĖS GAMYBA</vt:lpstr>
      <vt:lpstr>                                             </vt:lpstr>
      <vt:lpstr>ATLIKITE BANDYMĄ ,,PLŪDURIUOJA IR SKĘSTA“</vt:lpstr>
      <vt:lpstr>PAVIRŠIAUS RAŠTO KOPIJAVIMAS</vt:lpstr>
      <vt:lpstr>„PowerPoint“ pateiktis</vt:lpstr>
      <vt:lpstr>„PowerPoint“ pateiktis</vt:lpstr>
      <vt:lpstr>„PowerPoint“ pateiktis</vt:lpstr>
      <vt:lpstr>      Nuotoliniam darbui priemonę parengė ikimokyklinio ugdymo ,,Voveriukų‘‘ grupės mokytoja (auklėtoja): Lina Grimutienė  2021-04-27/ 05-05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Asus</dc:creator>
  <cp:lastModifiedBy>Asus</cp:lastModifiedBy>
  <cp:revision>37</cp:revision>
  <dcterms:created xsi:type="dcterms:W3CDTF">2021-04-29T08:12:04Z</dcterms:created>
  <dcterms:modified xsi:type="dcterms:W3CDTF">2021-05-03T06:20:53Z</dcterms:modified>
</cp:coreProperties>
</file>